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07" d="100"/>
          <a:sy n="107" d="100"/>
        </p:scale>
        <p:origin x="63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3875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Title slide
Suggested facilitation notes:
- Frame this as a practical professional development session, not a technical AI workshop.
- The deck is designed for provosts, deans, faculty leaders, student affairs, advising, academic integrity, IT, and institutional policy teams.</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Thing 7: Students must verify the source, not just the answer.
Suggested facilitation notes:
- Plausible language is not reliable evidence.
- AI can fabricate citations, misstate claims, generate false quotations, or blend sources without clear provenance.
- Information literacy now includes provenance checking and source verification.
Discussion prompt: How should students prove that sources are real and used accurately?</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Thing 8: Access is not equal.
Suggested facilitation notes:
- Internet access is not the same as AI access.
- Free and paid tools can differ by model quality, usage limits, file upload capacity, accessibility, language support, and features.
- Equity question: Are students required to use tools they cannot reasonably access?
Discussion prompt: Which student populations may face unequal access to AI tools or features?</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Thing 9: Tool-based policies become outdated quickly.
Suggested facilitation notes:
- AI is increasingly embedded in everyday software.
- Policies focused only on named products can become obsolete as AI appears in browsers, word processors, search tools, LMS platforms, and productivity suites.
- Govern behavior, data, risk, and purpose, not only product names.
Discussion prompt: Which existing software platforms already include AI features?</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Thing 10: AI literacy is bigger than prompting.
Suggested facilitation notes:
- Prompting is only one small part of responsible use.
- Students need judgment, ethical awareness, verification habits, privacy knowledge, accountability, and clarity about when not to rely on AI.
- Learning outcome: Students should know when, why, how, and whether to use AI.
Discussion prompt: What should AI literacy include beyond basic prompting?</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Professional development activity
Suggested facilitation notes:
- Divide participants into three groups and assign one scenario to each group.
- Ask each group to report one immediate fix and one longer-term governance issue.</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Institutional action worksheet
Suggested facilitation notes:
- This slide can be used as a closing reflection or as a leadership team worksheet.
- Ask participants to select the two questions with the greatest urgency at the institution.
Discussion prompt: Which two questions should the institution address in the next 30 days?</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and further reading
Suggested facilitation notes:
- Use this slide to point participants to source material.
- Institutions should review source documents and adapt guidance to their own policy and governance context.</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to use this deck
Suggested facilitation notes:
- Encourage participants to name where student AI expectations are currently clear and where they are ambiguous.
- Remind the group that a policy, syllabus statement, and assignment prompt may all communicate different levels of AI permission.
Discussion prompt: Where do students currently encounter AI guidance at your institution?</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core shift
Suggested facilitation notes:
- This slide reframes the session. Academic misconduct still matters, but it is too narrow a lens.
- Student AI use also raises questions about assessment validity, privacy, equity, intellectual property, and institutional accountability.
Discussion prompt: Which institutional AI conversations are currently framed too narrowly as academic misconduct conversations?</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Thing 1: AI use is not only an academic integrity issue.
Suggested facilitation notes:
- It is also an assessment validity issue.
- Ask whether the assignment still measures the intended learning, not only whether the student violated a rule.
- Leadership question: What evidence of learning does this assignment actually produce?
Discussion prompt: Where might AI assistance change what an assignment actually measures?</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Thing 2: Better work does not always mean more learning.
Suggested facilitation notes:
- Performance is not the same as understanding.
- A polished AI-assisted product may show tool use, editing, or synthesis, but not necessarily independent mastery.
- Training prompt: What must students be able to explain, transfer, or perform without AI?
Discussion prompt: What evidence would show that students can perform the learning outcome without AI?</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Thing 3: AI detection is not proof.
Suggested facilitation notes:
- Detection output should be a signal, not a verdict.
- AI detection tools can misidentify human, AI-generated, or AI-paraphrased text and should not be the sole basis for adverse action.
- Policy implication: Human review and due process are essential.
Discussion prompt: What should happen before an AI detection result becomes part of a misconduct case?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Thing 4: “AI is allowed” is too vague.
Suggested facilitation notes:
- Different uses create different academic implications.
- Brainstorming, outlining, editing, coding, translating, drafting, citing, and final submission are not the same activity.
- Faculty need a way to specify allowed, limited, conditional, or prohibited AI use.
Discussion prompt: Which kinds of AI assistance should be allowed, limited, or prohibited in your courses?</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Thing 5: Every prompt can be a data transaction.
Suggested facilitation notes:
- The question is not only “Can I use AI?”
- Students may paste personal, academic, institutional, research, copyrighted, or confidential information into AI systems.
- Policy question: What information should students never enter into public AI tools?
Discussion prompt: What do students currently know about what they should never paste into AI tools?</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Thing 6: The greater risk may be overtrust.
Suggested facilitation notes:
- Confident output can create false confidence.
- Students may defer to AI outputs that sound authoritative, even when they are incomplete, biased, fabricated, or wrong.
- Teaching goal: Build habits of skepticism, verification, and human judgment.
Discussion prompt: How do we teach students to challenge outputs that sound confident?</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61426"/>
        </a:solidFill>
        <a:effectLst/>
      </p:bgPr>
    </p:bg>
    <p:spTree>
      <p:nvGrpSpPr>
        <p:cNvPr id="1" name=""/>
        <p:cNvGrpSpPr/>
        <p:nvPr/>
      </p:nvGrpSpPr>
      <p:grpSpPr>
        <a:xfrm>
          <a:off x="0" y="0"/>
          <a:ext cx="0" cy="0"/>
          <a:chOff x="0" y="0"/>
          <a:chExt cx="0" cy="0"/>
        </a:xfrm>
      </p:grpSpPr>
      <p:sp>
        <p:nvSpPr>
          <p:cNvPr id="2" name="Shape 0"/>
          <p:cNvSpPr/>
          <p:nvPr/>
        </p:nvSpPr>
        <p:spPr>
          <a:xfrm>
            <a:off x="411480" y="6355080"/>
            <a:ext cx="11064240" cy="0"/>
          </a:xfrm>
          <a:prstGeom prst="line">
            <a:avLst/>
          </a:prstGeom>
          <a:noFill/>
          <a:ln w="15240">
            <a:solidFill>
              <a:srgbClr val="C4863B">
                <a:alpha val="90000"/>
              </a:srgbClr>
            </a:solidFill>
            <a:prstDash val="solid"/>
          </a:ln>
        </p:spPr>
        <p:txBody>
          <a:bodyPr/>
          <a:lstStyle/>
          <a:p>
            <a:endParaRPr lang="en-US"/>
          </a:p>
        </p:txBody>
      </p:sp>
      <p:sp>
        <p:nvSpPr>
          <p:cNvPr id="3" name="Text 1"/>
          <p:cNvSpPr/>
          <p:nvPr/>
        </p:nvSpPr>
        <p:spPr>
          <a:xfrm>
            <a:off x="566928" y="502920"/>
            <a:ext cx="1371600" cy="1005840"/>
          </a:xfrm>
          <a:prstGeom prst="rect">
            <a:avLst/>
          </a:prstGeom>
          <a:noFill/>
          <a:ln/>
        </p:spPr>
        <p:txBody>
          <a:bodyPr wrap="square" lIns="0" tIns="0" rIns="0" bIns="0" rtlCol="0" anchor="ctr"/>
          <a:lstStyle/>
          <a:p>
            <a:pPr marL="0" indent="0">
              <a:buNone/>
            </a:pPr>
            <a:r>
              <a:rPr lang="en-US" sz="6200" b="1" dirty="0">
                <a:solidFill>
                  <a:srgbClr val="E1B465"/>
                </a:solidFill>
                <a:latin typeface="Georgia" pitchFamily="34" charset="0"/>
                <a:ea typeface="Georgia" pitchFamily="34" charset="-122"/>
                <a:cs typeface="Georgia" pitchFamily="34" charset="-120"/>
              </a:rPr>
              <a:t>10</a:t>
            </a:r>
            <a:endParaRPr lang="en-US" sz="6200" dirty="0"/>
          </a:p>
        </p:txBody>
      </p:sp>
      <p:sp>
        <p:nvSpPr>
          <p:cNvPr id="4" name="Text 2"/>
          <p:cNvSpPr/>
          <p:nvPr/>
        </p:nvSpPr>
        <p:spPr>
          <a:xfrm>
            <a:off x="2057400" y="512064"/>
            <a:ext cx="8275320" cy="1234440"/>
          </a:xfrm>
          <a:prstGeom prst="rect">
            <a:avLst/>
          </a:prstGeom>
          <a:noFill/>
          <a:ln/>
        </p:spPr>
        <p:txBody>
          <a:bodyPr wrap="square" lIns="0" tIns="0" rIns="0" bIns="0" rtlCol="0" anchor="ctr">
            <a:normAutofit/>
          </a:bodyPr>
          <a:lstStyle/>
          <a:p>
            <a:pPr marL="0" indent="0">
              <a:buNone/>
            </a:pPr>
            <a:r>
              <a:rPr lang="en-US" sz="3600" b="1" dirty="0">
                <a:solidFill>
                  <a:srgbClr val="F7F0E3"/>
                </a:solidFill>
                <a:latin typeface="Georgia" pitchFamily="34" charset="0"/>
                <a:ea typeface="Georgia" pitchFamily="34" charset="-122"/>
                <a:cs typeface="Georgia" pitchFamily="34" charset="-120"/>
              </a:rPr>
              <a:t>Things You Must Know</a:t>
            </a:r>
            <a:endParaRPr lang="en-US" sz="3600" dirty="0"/>
          </a:p>
          <a:p>
            <a:pPr marL="0" indent="0">
              <a:buNone/>
            </a:pPr>
            <a:r>
              <a:rPr lang="en-US" sz="3600" b="1" dirty="0">
                <a:solidFill>
                  <a:srgbClr val="F7F0E3"/>
                </a:solidFill>
                <a:latin typeface="Georgia" pitchFamily="34" charset="0"/>
                <a:ea typeface="Georgia" pitchFamily="34" charset="-122"/>
                <a:cs typeface="Georgia" pitchFamily="34" charset="-120"/>
              </a:rPr>
              <a:t>About Students and AI</a:t>
            </a:r>
            <a:endParaRPr lang="en-US" sz="3600" dirty="0"/>
          </a:p>
        </p:txBody>
      </p:sp>
      <p:sp>
        <p:nvSpPr>
          <p:cNvPr id="5" name="Shape 3"/>
          <p:cNvSpPr/>
          <p:nvPr/>
        </p:nvSpPr>
        <p:spPr>
          <a:xfrm>
            <a:off x="594360" y="1920240"/>
            <a:ext cx="10698480" cy="0"/>
          </a:xfrm>
          <a:prstGeom prst="line">
            <a:avLst/>
          </a:prstGeom>
          <a:noFill/>
          <a:ln w="15240">
            <a:solidFill>
              <a:srgbClr val="C4863B"/>
            </a:solidFill>
            <a:prstDash val="solid"/>
          </a:ln>
        </p:spPr>
        <p:txBody>
          <a:bodyPr/>
          <a:lstStyle/>
          <a:p>
            <a:endParaRPr lang="en-US"/>
          </a:p>
        </p:txBody>
      </p:sp>
      <p:sp>
        <p:nvSpPr>
          <p:cNvPr id="6" name="Text 4"/>
          <p:cNvSpPr/>
          <p:nvPr/>
        </p:nvSpPr>
        <p:spPr>
          <a:xfrm>
            <a:off x="658368" y="2121408"/>
            <a:ext cx="10424160" cy="384048"/>
          </a:xfrm>
          <a:prstGeom prst="rect">
            <a:avLst/>
          </a:prstGeom>
          <a:noFill/>
          <a:ln/>
        </p:spPr>
        <p:txBody>
          <a:bodyPr wrap="square" lIns="0" tIns="0" rIns="0" bIns="0" rtlCol="0" anchor="ctr">
            <a:normAutofit/>
          </a:bodyPr>
          <a:lstStyle/>
          <a:p>
            <a:pPr marL="0" indent="0">
              <a:buNone/>
            </a:pPr>
            <a:r>
              <a:rPr lang="en-US" sz="1700" b="1" dirty="0">
                <a:solidFill>
                  <a:srgbClr val="E1B465"/>
                </a:solidFill>
                <a:latin typeface="Arial" pitchFamily="34" charset="0"/>
                <a:ea typeface="Arial" pitchFamily="34" charset="-122"/>
                <a:cs typeface="Arial" pitchFamily="34" charset="-120"/>
              </a:rPr>
              <a:t>A training deck for college and university leaders, faculty, and staff professional development</a:t>
            </a:r>
            <a:endParaRPr lang="en-US" sz="1700" dirty="0"/>
          </a:p>
        </p:txBody>
      </p:sp>
      <p:sp>
        <p:nvSpPr>
          <p:cNvPr id="7" name="Text 5"/>
          <p:cNvSpPr/>
          <p:nvPr/>
        </p:nvSpPr>
        <p:spPr>
          <a:xfrm>
            <a:off x="685800" y="2788920"/>
            <a:ext cx="5074920" cy="1143000"/>
          </a:xfrm>
          <a:prstGeom prst="rect">
            <a:avLst/>
          </a:prstGeom>
          <a:solidFill>
            <a:srgbClr val="0D2743"/>
          </a:solidFill>
          <a:ln w="12700">
            <a:solidFill>
              <a:srgbClr val="C4863B">
                <a:alpha val="85000"/>
              </a:srgbClr>
            </a:solidFill>
          </a:ln>
        </p:spPr>
        <p:txBody>
          <a:bodyPr wrap="square" lIns="1778" tIns="1778" rIns="1778" bIns="1778" rtlCol="0" anchor="t">
            <a:normAutofit/>
          </a:bodyPr>
          <a:lstStyle/>
          <a:p>
            <a:pPr marL="0" indent="0">
              <a:buNone/>
            </a:pPr>
            <a:r>
              <a:rPr lang="en-US" sz="1900" b="1" dirty="0">
                <a:solidFill>
                  <a:srgbClr val="F7F0E3"/>
                </a:solidFill>
                <a:latin typeface="Georgia" pitchFamily="34" charset="0"/>
                <a:ea typeface="Georgia" pitchFamily="34" charset="-122"/>
                <a:cs typeface="Georgia" pitchFamily="34" charset="-120"/>
              </a:rPr>
              <a:t>Core principle
</a:t>
            </a:r>
            <a:endParaRPr lang="en-US" sz="1900" dirty="0"/>
          </a:p>
          <a:p>
            <a:pPr marL="0" indent="0">
              <a:buNone/>
            </a:pPr>
            <a:r>
              <a:rPr lang="en-US" sz="1800" dirty="0">
                <a:solidFill>
                  <a:srgbClr val="FFFFFF"/>
                </a:solidFill>
                <a:latin typeface="Arial" pitchFamily="34" charset="0"/>
                <a:ea typeface="Arial" pitchFamily="34" charset="-122"/>
                <a:cs typeface="Arial" pitchFamily="34" charset="-120"/>
              </a:rPr>
              <a:t>Students should be taught to use AI with judgment, integrity, and responsibility.</a:t>
            </a:r>
            <a:endParaRPr lang="en-US" sz="1900" dirty="0"/>
          </a:p>
        </p:txBody>
      </p:sp>
      <p:sp>
        <p:nvSpPr>
          <p:cNvPr id="8" name="Text 6"/>
          <p:cNvSpPr/>
          <p:nvPr/>
        </p:nvSpPr>
        <p:spPr>
          <a:xfrm>
            <a:off x="6144768" y="2788920"/>
            <a:ext cx="4800600" cy="1143000"/>
          </a:xfrm>
          <a:prstGeom prst="rect">
            <a:avLst/>
          </a:prstGeom>
          <a:solidFill>
            <a:srgbClr val="0D2743"/>
          </a:solidFill>
          <a:ln w="12700">
            <a:solidFill>
              <a:srgbClr val="C4863B">
                <a:alpha val="85000"/>
              </a:srgbClr>
            </a:solidFill>
          </a:ln>
        </p:spPr>
        <p:txBody>
          <a:bodyPr wrap="square" lIns="1778" tIns="1778" rIns="1778" bIns="1778" rtlCol="0" anchor="t">
            <a:normAutofit fontScale="92500" lnSpcReduction="20000"/>
          </a:bodyPr>
          <a:lstStyle/>
          <a:p>
            <a:pPr marL="0" indent="0">
              <a:buNone/>
            </a:pPr>
            <a:r>
              <a:rPr lang="en-US" sz="1900" b="1" dirty="0">
                <a:solidFill>
                  <a:srgbClr val="F7F0E3"/>
                </a:solidFill>
                <a:latin typeface="Georgia" pitchFamily="34" charset="0"/>
                <a:ea typeface="Georgia" pitchFamily="34" charset="-122"/>
                <a:cs typeface="Georgia" pitchFamily="34" charset="-120"/>
              </a:rPr>
              <a:t>Training purpose
</a:t>
            </a:r>
            <a:endParaRPr lang="en-US" sz="1900" dirty="0"/>
          </a:p>
          <a:p>
            <a:pPr marL="0" indent="0">
              <a:buNone/>
            </a:pPr>
            <a:r>
              <a:rPr lang="en-US" sz="1700" dirty="0">
                <a:solidFill>
                  <a:srgbClr val="FFFFFF"/>
                </a:solidFill>
                <a:latin typeface="Arial" pitchFamily="34" charset="0"/>
                <a:ea typeface="Arial" pitchFamily="34" charset="-122"/>
                <a:cs typeface="Arial" pitchFamily="34" charset="-120"/>
              </a:rPr>
              <a:t>Help institutional personnel move from reaction and detection to clarity, education, governance, and assessment design.</a:t>
            </a:r>
            <a:endParaRPr lang="en-US" sz="1900" dirty="0"/>
          </a:p>
        </p:txBody>
      </p:sp>
      <p:pic>
        <p:nvPicPr>
          <p:cNvPr id="9" name="Image 0" descr="/mnt/data/heem_logo_transparent.png"/>
          <p:cNvPicPr>
            <a:picLocks noChangeAspect="1"/>
          </p:cNvPicPr>
          <p:nvPr/>
        </p:nvPicPr>
        <p:blipFill>
          <a:blip r:embed="rId3"/>
          <a:stretch>
            <a:fillRect/>
          </a:stretch>
        </p:blipFill>
        <p:spPr>
          <a:xfrm>
            <a:off x="10104120" y="4736592"/>
            <a:ext cx="1417320" cy="1417320"/>
          </a:xfrm>
          <a:prstGeom prst="rect">
            <a:avLst/>
          </a:prstGeom>
        </p:spPr>
      </p:pic>
      <p:sp>
        <p:nvSpPr>
          <p:cNvPr id="12" name="Text 9"/>
          <p:cNvSpPr/>
          <p:nvPr/>
        </p:nvSpPr>
        <p:spPr>
          <a:xfrm>
            <a:off x="502920" y="6446520"/>
            <a:ext cx="7132320" cy="201168"/>
          </a:xfrm>
          <a:prstGeom prst="rect">
            <a:avLst/>
          </a:prstGeom>
          <a:noFill/>
          <a:ln/>
        </p:spPr>
        <p:txBody>
          <a:bodyPr wrap="square" lIns="0" tIns="0" rIns="0" bIns="0" rtlCol="0" anchor="ctr"/>
          <a:lstStyle/>
          <a:p>
            <a:pPr marL="0" indent="0">
              <a:buNone/>
            </a:pPr>
            <a:r>
              <a:rPr lang="en-US" sz="850" b="1" dirty="0">
                <a:solidFill>
                  <a:srgbClr val="E1B465"/>
                </a:solidFill>
                <a:latin typeface="Arial" pitchFamily="34" charset="0"/>
                <a:ea typeface="Arial" pitchFamily="34" charset="-122"/>
                <a:cs typeface="Arial" pitchFamily="34" charset="-120"/>
              </a:rPr>
              <a:t>AI Month at HEEM • Practical Resources. Responsible Leadership.</a:t>
            </a:r>
            <a:endParaRPr lang="en-US" sz="850" dirty="0"/>
          </a:p>
        </p:txBody>
      </p:sp>
      <p:pic>
        <p:nvPicPr>
          <p:cNvPr id="13" name="Image 1" descr="/mnt/data/heem_logo_transparent.png"/>
          <p:cNvPicPr>
            <a:picLocks noChangeAspect="1"/>
          </p:cNvPicPr>
          <p:nvPr/>
        </p:nvPicPr>
        <p:blipFill>
          <a:blip r:embed="rId3"/>
          <a:stretch>
            <a:fillRect/>
          </a:stretch>
        </p:blipFill>
        <p:spPr>
          <a:xfrm>
            <a:off x="11686032" y="6272784"/>
            <a:ext cx="347472" cy="34747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61426"/>
        </a:solidFill>
        <a:effectLst/>
      </p:bgPr>
    </p:bg>
    <p:spTree>
      <p:nvGrpSpPr>
        <p:cNvPr id="1" name=""/>
        <p:cNvGrpSpPr/>
        <p:nvPr/>
      </p:nvGrpSpPr>
      <p:grpSpPr>
        <a:xfrm>
          <a:off x="0" y="0"/>
          <a:ext cx="0" cy="0"/>
          <a:chOff x="0" y="0"/>
          <a:chExt cx="0" cy="0"/>
        </a:xfrm>
      </p:grpSpPr>
      <p:sp>
        <p:nvSpPr>
          <p:cNvPr id="2" name="Shape 0"/>
          <p:cNvSpPr/>
          <p:nvPr/>
        </p:nvSpPr>
        <p:spPr>
          <a:xfrm>
            <a:off x="411480" y="6355080"/>
            <a:ext cx="11064240" cy="0"/>
          </a:xfrm>
          <a:prstGeom prst="line">
            <a:avLst/>
          </a:prstGeom>
          <a:noFill/>
          <a:ln w="15240">
            <a:solidFill>
              <a:srgbClr val="C4863B">
                <a:alpha val="90000"/>
              </a:srgbClr>
            </a:solidFill>
            <a:prstDash val="solid"/>
          </a:ln>
        </p:spPr>
        <p:txBody>
          <a:bodyPr/>
          <a:lstStyle/>
          <a:p>
            <a:endParaRPr lang="en-US"/>
          </a:p>
        </p:txBody>
      </p:sp>
      <p:sp>
        <p:nvSpPr>
          <p:cNvPr id="3" name="Text 1"/>
          <p:cNvSpPr/>
          <p:nvPr/>
        </p:nvSpPr>
        <p:spPr>
          <a:xfrm>
            <a:off x="530352" y="256032"/>
            <a:ext cx="5120640" cy="201168"/>
          </a:xfrm>
          <a:prstGeom prst="rect">
            <a:avLst/>
          </a:prstGeom>
          <a:noFill/>
          <a:ln/>
        </p:spPr>
        <p:txBody>
          <a:bodyPr wrap="square" lIns="0" tIns="0" rIns="0" bIns="0" rtlCol="0" anchor="ctr"/>
          <a:lstStyle/>
          <a:p>
            <a:pPr marL="0" indent="0">
              <a:buNone/>
            </a:pPr>
            <a:r>
              <a:rPr lang="en-US" sz="950" b="1" dirty="0">
                <a:solidFill>
                  <a:srgbClr val="E1B465"/>
                </a:solidFill>
                <a:latin typeface="Arial" pitchFamily="34" charset="0"/>
                <a:ea typeface="Arial" pitchFamily="34" charset="-122"/>
                <a:cs typeface="Arial" pitchFamily="34" charset="-120"/>
              </a:rPr>
              <a:t>STUDENTS AND AI</a:t>
            </a:r>
            <a:endParaRPr lang="en-US" sz="950" dirty="0"/>
          </a:p>
        </p:txBody>
      </p:sp>
      <p:sp>
        <p:nvSpPr>
          <p:cNvPr id="4" name="Text 2"/>
          <p:cNvSpPr/>
          <p:nvPr/>
        </p:nvSpPr>
        <p:spPr>
          <a:xfrm>
            <a:off x="502920" y="502920"/>
            <a:ext cx="10972800" cy="502920"/>
          </a:xfrm>
          <a:prstGeom prst="rect">
            <a:avLst/>
          </a:prstGeom>
          <a:noFill/>
          <a:ln/>
        </p:spPr>
        <p:txBody>
          <a:bodyPr wrap="square" lIns="0" tIns="0" rIns="0" bIns="0" rtlCol="0" anchor="ctr">
            <a:normAutofit/>
          </a:bodyPr>
          <a:lstStyle/>
          <a:p>
            <a:pPr marL="0" indent="0">
              <a:buNone/>
            </a:pPr>
            <a:r>
              <a:rPr lang="en-US" sz="2500" b="1" dirty="0">
                <a:solidFill>
                  <a:srgbClr val="F7F0E3"/>
                </a:solidFill>
                <a:latin typeface="Georgia" pitchFamily="34" charset="0"/>
                <a:ea typeface="Georgia" pitchFamily="34" charset="-122"/>
                <a:cs typeface="Georgia" pitchFamily="34" charset="-120"/>
              </a:rPr>
              <a:t>Thing 7</a:t>
            </a:r>
            <a:endParaRPr lang="en-US" sz="2500" dirty="0"/>
          </a:p>
        </p:txBody>
      </p:sp>
      <p:sp>
        <p:nvSpPr>
          <p:cNvPr id="5" name="Shape 3"/>
          <p:cNvSpPr/>
          <p:nvPr/>
        </p:nvSpPr>
        <p:spPr>
          <a:xfrm>
            <a:off x="502920" y="1078992"/>
            <a:ext cx="2743200" cy="0"/>
          </a:xfrm>
          <a:prstGeom prst="line">
            <a:avLst/>
          </a:prstGeom>
          <a:noFill/>
          <a:ln w="15240">
            <a:solidFill>
              <a:srgbClr val="C4863B"/>
            </a:solidFill>
            <a:prstDash val="solid"/>
          </a:ln>
        </p:spPr>
        <p:txBody>
          <a:bodyPr/>
          <a:lstStyle/>
          <a:p>
            <a:endParaRPr lang="en-US"/>
          </a:p>
        </p:txBody>
      </p:sp>
      <p:sp>
        <p:nvSpPr>
          <p:cNvPr id="6" name="Text 4"/>
          <p:cNvSpPr/>
          <p:nvPr/>
        </p:nvSpPr>
        <p:spPr>
          <a:xfrm>
            <a:off x="502920" y="6446520"/>
            <a:ext cx="7132320" cy="201168"/>
          </a:xfrm>
          <a:prstGeom prst="rect">
            <a:avLst/>
          </a:prstGeom>
          <a:noFill/>
          <a:ln/>
        </p:spPr>
        <p:txBody>
          <a:bodyPr wrap="square" lIns="0" tIns="0" rIns="0" bIns="0" rtlCol="0" anchor="ctr"/>
          <a:lstStyle/>
          <a:p>
            <a:pPr marL="0" indent="0">
              <a:buNone/>
            </a:pPr>
            <a:r>
              <a:rPr lang="en-US" sz="850" b="1" dirty="0">
                <a:solidFill>
                  <a:srgbClr val="E1B465"/>
                </a:solidFill>
                <a:latin typeface="Arial" pitchFamily="34" charset="0"/>
                <a:ea typeface="Arial" pitchFamily="34" charset="-122"/>
                <a:cs typeface="Arial" pitchFamily="34" charset="-120"/>
              </a:rPr>
              <a:t>AI Month at HEEM • Practical Resources. Responsible Leadership.</a:t>
            </a:r>
            <a:endParaRPr lang="en-US" sz="850" dirty="0"/>
          </a:p>
        </p:txBody>
      </p:sp>
      <p:pic>
        <p:nvPicPr>
          <p:cNvPr id="7" name="Image 0" descr="/mnt/data/heem_logo_transparent.png"/>
          <p:cNvPicPr>
            <a:picLocks noChangeAspect="1"/>
          </p:cNvPicPr>
          <p:nvPr/>
        </p:nvPicPr>
        <p:blipFill>
          <a:blip r:embed="rId3"/>
          <a:stretch>
            <a:fillRect/>
          </a:stretch>
        </p:blipFill>
        <p:spPr>
          <a:xfrm>
            <a:off x="11686032" y="6272784"/>
            <a:ext cx="347472" cy="347472"/>
          </a:xfrm>
          <a:prstGeom prst="rect">
            <a:avLst/>
          </a:prstGeom>
        </p:spPr>
      </p:pic>
      <p:sp>
        <p:nvSpPr>
          <p:cNvPr id="8" name="Text 5"/>
          <p:cNvSpPr/>
          <p:nvPr/>
        </p:nvSpPr>
        <p:spPr>
          <a:xfrm>
            <a:off x="621792" y="1225296"/>
            <a:ext cx="749808" cy="749808"/>
          </a:xfrm>
          <a:prstGeom prst="rect">
            <a:avLst/>
          </a:prstGeom>
          <a:solidFill>
            <a:srgbClr val="E1B465"/>
          </a:solidFill>
          <a:ln>
            <a:solidFill>
              <a:srgbClr val="E1B465"/>
            </a:solidFill>
          </a:ln>
        </p:spPr>
        <p:txBody>
          <a:bodyPr wrap="square" lIns="0" tIns="0" rIns="0" bIns="0" rtlCol="0" anchor="ctr"/>
          <a:lstStyle/>
          <a:p>
            <a:pPr marL="0" indent="0" algn="ctr">
              <a:buNone/>
            </a:pPr>
            <a:r>
              <a:rPr lang="en-US" sz="3300" b="1" dirty="0">
                <a:solidFill>
                  <a:srgbClr val="061426"/>
                </a:solidFill>
                <a:latin typeface="Georgia" pitchFamily="34" charset="0"/>
                <a:ea typeface="Georgia" pitchFamily="34" charset="-122"/>
                <a:cs typeface="Georgia" pitchFamily="34" charset="-120"/>
              </a:rPr>
              <a:t>7</a:t>
            </a:r>
            <a:endParaRPr lang="en-US" sz="3300" dirty="0"/>
          </a:p>
        </p:txBody>
      </p:sp>
      <p:sp>
        <p:nvSpPr>
          <p:cNvPr id="9" name="Text 6"/>
          <p:cNvSpPr/>
          <p:nvPr/>
        </p:nvSpPr>
        <p:spPr>
          <a:xfrm>
            <a:off x="1572768" y="1170432"/>
            <a:ext cx="9875520" cy="384048"/>
          </a:xfrm>
          <a:prstGeom prst="rect">
            <a:avLst/>
          </a:prstGeom>
          <a:noFill/>
          <a:ln/>
        </p:spPr>
        <p:txBody>
          <a:bodyPr wrap="square" lIns="0" tIns="0" rIns="0" bIns="0" rtlCol="0" anchor="ctr">
            <a:normAutofit/>
          </a:bodyPr>
          <a:lstStyle/>
          <a:p>
            <a:pPr marL="0" indent="0">
              <a:buNone/>
            </a:pPr>
            <a:r>
              <a:rPr lang="en-US" sz="2300" b="1" dirty="0">
                <a:solidFill>
                  <a:srgbClr val="F7F0E3"/>
                </a:solidFill>
                <a:latin typeface="Georgia" pitchFamily="34" charset="0"/>
                <a:ea typeface="Georgia" pitchFamily="34" charset="-122"/>
                <a:cs typeface="Georgia" pitchFamily="34" charset="-120"/>
              </a:rPr>
              <a:t>Students must verify the source, not just the answer.</a:t>
            </a:r>
            <a:endParaRPr lang="en-US" sz="2300" dirty="0"/>
          </a:p>
        </p:txBody>
      </p:sp>
      <p:sp>
        <p:nvSpPr>
          <p:cNvPr id="10" name="Text 7"/>
          <p:cNvSpPr/>
          <p:nvPr/>
        </p:nvSpPr>
        <p:spPr>
          <a:xfrm>
            <a:off x="1572768" y="1600200"/>
            <a:ext cx="9738360" cy="347472"/>
          </a:xfrm>
          <a:prstGeom prst="rect">
            <a:avLst/>
          </a:prstGeom>
          <a:noFill/>
          <a:ln/>
        </p:spPr>
        <p:txBody>
          <a:bodyPr wrap="square" lIns="0" tIns="0" rIns="0" bIns="0" rtlCol="0" anchor="ctr">
            <a:normAutofit/>
          </a:bodyPr>
          <a:lstStyle/>
          <a:p>
            <a:pPr marL="0" indent="0">
              <a:buNone/>
            </a:pPr>
            <a:r>
              <a:rPr lang="en-US" sz="1650" b="1" dirty="0">
                <a:solidFill>
                  <a:srgbClr val="E1B465"/>
                </a:solidFill>
                <a:latin typeface="Arial" pitchFamily="34" charset="0"/>
                <a:ea typeface="Arial" pitchFamily="34" charset="-122"/>
                <a:cs typeface="Arial" pitchFamily="34" charset="-120"/>
              </a:rPr>
              <a:t>Plausible language is not reliable evidence.</a:t>
            </a:r>
            <a:endParaRPr lang="en-US" sz="1650" dirty="0"/>
          </a:p>
        </p:txBody>
      </p:sp>
      <p:sp>
        <p:nvSpPr>
          <p:cNvPr id="11" name="Text 8"/>
          <p:cNvSpPr/>
          <p:nvPr/>
        </p:nvSpPr>
        <p:spPr>
          <a:xfrm>
            <a:off x="777240" y="2267712"/>
            <a:ext cx="5349240" cy="1572768"/>
          </a:xfrm>
          <a:prstGeom prst="rect">
            <a:avLst/>
          </a:prstGeom>
          <a:solidFill>
            <a:srgbClr val="0D2743"/>
          </a:solidFill>
          <a:ln w="12700">
            <a:solidFill>
              <a:srgbClr val="C4863B">
                <a:alpha val="85000"/>
              </a:srgbClr>
            </a:solidFill>
          </a:ln>
        </p:spPr>
        <p:txBody>
          <a:bodyPr wrap="square" lIns="1778" tIns="1778" rIns="1778" bIns="1778" rtlCol="0" anchor="t">
            <a:normAutofit/>
          </a:bodyPr>
          <a:lstStyle/>
          <a:p>
            <a:pPr marL="0" indent="0">
              <a:buNone/>
            </a:pPr>
            <a:r>
              <a:rPr lang="en-US" sz="1900" b="1" dirty="0">
                <a:solidFill>
                  <a:srgbClr val="F7F0E3"/>
                </a:solidFill>
                <a:latin typeface="Georgia" pitchFamily="34" charset="0"/>
                <a:ea typeface="Georgia" pitchFamily="34" charset="-122"/>
                <a:cs typeface="Georgia" pitchFamily="34" charset="-120"/>
              </a:rPr>
              <a:t>Why it matters
</a:t>
            </a:r>
            <a:endParaRPr lang="en-US" sz="1900" dirty="0"/>
          </a:p>
          <a:p>
            <a:pPr marL="0" indent="0">
              <a:buNone/>
            </a:pPr>
            <a:r>
              <a:rPr lang="en-US" sz="1700" dirty="0">
                <a:solidFill>
                  <a:srgbClr val="FFFFFF"/>
                </a:solidFill>
                <a:latin typeface="Arial" pitchFamily="34" charset="0"/>
                <a:ea typeface="Arial" pitchFamily="34" charset="-122"/>
                <a:cs typeface="Arial" pitchFamily="34" charset="-120"/>
              </a:rPr>
              <a:t>AI can fabricate citations, misstate claims, generate false quotations, or blend sources without clear provenance.</a:t>
            </a:r>
            <a:endParaRPr lang="en-US" sz="1900" dirty="0"/>
          </a:p>
        </p:txBody>
      </p:sp>
      <p:sp>
        <p:nvSpPr>
          <p:cNvPr id="12" name="Text 9"/>
          <p:cNvSpPr/>
          <p:nvPr/>
        </p:nvSpPr>
        <p:spPr>
          <a:xfrm>
            <a:off x="6382512" y="2267712"/>
            <a:ext cx="5029200" cy="1572768"/>
          </a:xfrm>
          <a:prstGeom prst="rect">
            <a:avLst/>
          </a:prstGeom>
          <a:solidFill>
            <a:srgbClr val="0D2743"/>
          </a:solidFill>
          <a:ln w="12700">
            <a:solidFill>
              <a:srgbClr val="C4863B">
                <a:alpha val="85000"/>
              </a:srgbClr>
            </a:solidFill>
          </a:ln>
        </p:spPr>
        <p:txBody>
          <a:bodyPr wrap="square" lIns="1778" tIns="1778" rIns="1778" bIns="1778" rtlCol="0" anchor="t">
            <a:normAutofit/>
          </a:bodyPr>
          <a:lstStyle/>
          <a:p>
            <a:pPr marL="0" indent="0">
              <a:buNone/>
            </a:pPr>
            <a:r>
              <a:rPr lang="en-US" sz="1900" b="1" dirty="0">
                <a:solidFill>
                  <a:srgbClr val="F7F0E3"/>
                </a:solidFill>
                <a:latin typeface="Georgia" pitchFamily="34" charset="0"/>
                <a:ea typeface="Georgia" pitchFamily="34" charset="-122"/>
                <a:cs typeface="Georgia" pitchFamily="34" charset="-120"/>
              </a:rPr>
              <a:t>Leader takeaway
</a:t>
            </a:r>
            <a:endParaRPr lang="en-US" sz="1900" dirty="0"/>
          </a:p>
          <a:p>
            <a:pPr marL="0" indent="0">
              <a:buNone/>
            </a:pPr>
            <a:r>
              <a:rPr lang="en-US" sz="1700" dirty="0">
                <a:solidFill>
                  <a:srgbClr val="FFFFFF"/>
                </a:solidFill>
                <a:latin typeface="Arial" pitchFamily="34" charset="0"/>
                <a:ea typeface="Arial" pitchFamily="34" charset="-122"/>
                <a:cs typeface="Arial" pitchFamily="34" charset="-120"/>
              </a:rPr>
              <a:t>Information literacy now includes provenance checking and source verification.</a:t>
            </a:r>
            <a:endParaRPr lang="en-US" sz="1900" dirty="0"/>
          </a:p>
        </p:txBody>
      </p:sp>
      <p:sp>
        <p:nvSpPr>
          <p:cNvPr id="13" name="Text 10"/>
          <p:cNvSpPr/>
          <p:nvPr/>
        </p:nvSpPr>
        <p:spPr>
          <a:xfrm>
            <a:off x="1051560" y="4224528"/>
            <a:ext cx="9921240" cy="877824"/>
          </a:xfrm>
          <a:prstGeom prst="rect">
            <a:avLst/>
          </a:prstGeom>
          <a:solidFill>
            <a:srgbClr val="0A1E35"/>
          </a:solidFill>
          <a:ln w="12700">
            <a:solidFill>
              <a:srgbClr val="38A9C9">
                <a:alpha val="85000"/>
              </a:srgbClr>
            </a:solidFill>
          </a:ln>
        </p:spPr>
        <p:txBody>
          <a:bodyPr wrap="square" lIns="1778" tIns="1778" rIns="1778" bIns="1778" rtlCol="0" anchor="t">
            <a:normAutofit/>
          </a:bodyPr>
          <a:lstStyle/>
          <a:p>
            <a:pPr marL="0" indent="0">
              <a:buNone/>
            </a:pPr>
            <a:r>
              <a:rPr lang="en-US" sz="1700" b="1" dirty="0">
                <a:solidFill>
                  <a:srgbClr val="F7F0E3"/>
                </a:solidFill>
                <a:latin typeface="Georgia" pitchFamily="34" charset="0"/>
                <a:ea typeface="Georgia" pitchFamily="34" charset="-122"/>
                <a:cs typeface="Georgia" pitchFamily="34" charset="-120"/>
              </a:rPr>
              <a:t>Discussion prompt
</a:t>
            </a:r>
            <a:endParaRPr lang="en-US" sz="1700" dirty="0"/>
          </a:p>
          <a:p>
            <a:pPr marL="0" indent="0">
              <a:buNone/>
            </a:pPr>
            <a:r>
              <a:rPr lang="en-US" sz="1650" dirty="0">
                <a:solidFill>
                  <a:srgbClr val="FFFFFF"/>
                </a:solidFill>
                <a:latin typeface="Arial" pitchFamily="34" charset="0"/>
                <a:ea typeface="Arial" pitchFamily="34" charset="-122"/>
                <a:cs typeface="Arial" pitchFamily="34" charset="-120"/>
              </a:rPr>
              <a:t>How should students prove that sources are real and used accurately?</a:t>
            </a:r>
            <a:endParaRPr lang="en-US" sz="1700" dirty="0"/>
          </a:p>
        </p:txBody>
      </p:sp>
      <p:sp>
        <p:nvSpPr>
          <p:cNvPr id="14" name="Text 11"/>
          <p:cNvSpPr/>
          <p:nvPr/>
        </p:nvSpPr>
        <p:spPr>
          <a:xfrm>
            <a:off x="594360" y="6053328"/>
            <a:ext cx="10469880" cy="228600"/>
          </a:xfrm>
          <a:prstGeom prst="rect">
            <a:avLst/>
          </a:prstGeom>
          <a:noFill/>
          <a:ln/>
        </p:spPr>
        <p:txBody>
          <a:bodyPr wrap="square" lIns="254" tIns="254" rIns="254" bIns="254" rtlCol="0" anchor="ctr">
            <a:normAutofit/>
          </a:bodyPr>
          <a:lstStyle/>
          <a:p>
            <a:pPr marL="0" indent="0">
              <a:buNone/>
            </a:pPr>
            <a:r>
              <a:rPr lang="en-US" sz="820" i="1" dirty="0">
                <a:solidFill>
                  <a:srgbClr val="98A6B3"/>
                </a:solidFill>
                <a:latin typeface="Arial" pitchFamily="34" charset="0"/>
                <a:ea typeface="Arial" pitchFamily="34" charset="-122"/>
                <a:cs typeface="Arial" pitchFamily="34" charset="-120"/>
              </a:rPr>
              <a:t>Go deeper: NIST AI 600-1 Generative AI Profile; UNESCO AI Competency Framework for Students</a:t>
            </a:r>
            <a:endParaRPr lang="en-US" sz="82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61426"/>
        </a:solidFill>
        <a:effectLst/>
      </p:bgPr>
    </p:bg>
    <p:spTree>
      <p:nvGrpSpPr>
        <p:cNvPr id="1" name=""/>
        <p:cNvGrpSpPr/>
        <p:nvPr/>
      </p:nvGrpSpPr>
      <p:grpSpPr>
        <a:xfrm>
          <a:off x="0" y="0"/>
          <a:ext cx="0" cy="0"/>
          <a:chOff x="0" y="0"/>
          <a:chExt cx="0" cy="0"/>
        </a:xfrm>
      </p:grpSpPr>
      <p:sp>
        <p:nvSpPr>
          <p:cNvPr id="2" name="Shape 0"/>
          <p:cNvSpPr/>
          <p:nvPr/>
        </p:nvSpPr>
        <p:spPr>
          <a:xfrm>
            <a:off x="411480" y="6355080"/>
            <a:ext cx="11064240" cy="0"/>
          </a:xfrm>
          <a:prstGeom prst="line">
            <a:avLst/>
          </a:prstGeom>
          <a:noFill/>
          <a:ln w="15240">
            <a:solidFill>
              <a:srgbClr val="C4863B">
                <a:alpha val="90000"/>
              </a:srgbClr>
            </a:solidFill>
            <a:prstDash val="solid"/>
          </a:ln>
        </p:spPr>
        <p:txBody>
          <a:bodyPr/>
          <a:lstStyle/>
          <a:p>
            <a:endParaRPr lang="en-US"/>
          </a:p>
        </p:txBody>
      </p:sp>
      <p:sp>
        <p:nvSpPr>
          <p:cNvPr id="3" name="Text 1"/>
          <p:cNvSpPr/>
          <p:nvPr/>
        </p:nvSpPr>
        <p:spPr>
          <a:xfrm>
            <a:off x="530352" y="256032"/>
            <a:ext cx="5120640" cy="201168"/>
          </a:xfrm>
          <a:prstGeom prst="rect">
            <a:avLst/>
          </a:prstGeom>
          <a:noFill/>
          <a:ln/>
        </p:spPr>
        <p:txBody>
          <a:bodyPr wrap="square" lIns="0" tIns="0" rIns="0" bIns="0" rtlCol="0" anchor="ctr"/>
          <a:lstStyle/>
          <a:p>
            <a:pPr marL="0" indent="0">
              <a:buNone/>
            </a:pPr>
            <a:r>
              <a:rPr lang="en-US" sz="950" b="1" dirty="0">
                <a:solidFill>
                  <a:srgbClr val="E1B465"/>
                </a:solidFill>
                <a:latin typeface="Arial" pitchFamily="34" charset="0"/>
                <a:ea typeface="Arial" pitchFamily="34" charset="-122"/>
                <a:cs typeface="Arial" pitchFamily="34" charset="-120"/>
              </a:rPr>
              <a:t>STUDENTS AND AI</a:t>
            </a:r>
            <a:endParaRPr lang="en-US" sz="950" dirty="0"/>
          </a:p>
        </p:txBody>
      </p:sp>
      <p:sp>
        <p:nvSpPr>
          <p:cNvPr id="4" name="Text 2"/>
          <p:cNvSpPr/>
          <p:nvPr/>
        </p:nvSpPr>
        <p:spPr>
          <a:xfrm>
            <a:off x="502920" y="502920"/>
            <a:ext cx="10972800" cy="502920"/>
          </a:xfrm>
          <a:prstGeom prst="rect">
            <a:avLst/>
          </a:prstGeom>
          <a:noFill/>
          <a:ln/>
        </p:spPr>
        <p:txBody>
          <a:bodyPr wrap="square" lIns="0" tIns="0" rIns="0" bIns="0" rtlCol="0" anchor="ctr">
            <a:normAutofit/>
          </a:bodyPr>
          <a:lstStyle/>
          <a:p>
            <a:pPr marL="0" indent="0">
              <a:buNone/>
            </a:pPr>
            <a:r>
              <a:rPr lang="en-US" sz="2500" b="1" dirty="0">
                <a:solidFill>
                  <a:srgbClr val="F7F0E3"/>
                </a:solidFill>
                <a:latin typeface="Georgia" pitchFamily="34" charset="0"/>
                <a:ea typeface="Georgia" pitchFamily="34" charset="-122"/>
                <a:cs typeface="Georgia" pitchFamily="34" charset="-120"/>
              </a:rPr>
              <a:t>Thing 8</a:t>
            </a:r>
            <a:endParaRPr lang="en-US" sz="2500" dirty="0"/>
          </a:p>
        </p:txBody>
      </p:sp>
      <p:sp>
        <p:nvSpPr>
          <p:cNvPr id="5" name="Shape 3"/>
          <p:cNvSpPr/>
          <p:nvPr/>
        </p:nvSpPr>
        <p:spPr>
          <a:xfrm>
            <a:off x="502920" y="1078992"/>
            <a:ext cx="2743200" cy="0"/>
          </a:xfrm>
          <a:prstGeom prst="line">
            <a:avLst/>
          </a:prstGeom>
          <a:noFill/>
          <a:ln w="15240">
            <a:solidFill>
              <a:srgbClr val="C4863B"/>
            </a:solidFill>
            <a:prstDash val="solid"/>
          </a:ln>
        </p:spPr>
        <p:txBody>
          <a:bodyPr/>
          <a:lstStyle/>
          <a:p>
            <a:endParaRPr lang="en-US"/>
          </a:p>
        </p:txBody>
      </p:sp>
      <p:sp>
        <p:nvSpPr>
          <p:cNvPr id="6" name="Text 4"/>
          <p:cNvSpPr/>
          <p:nvPr/>
        </p:nvSpPr>
        <p:spPr>
          <a:xfrm>
            <a:off x="502920" y="6446520"/>
            <a:ext cx="7132320" cy="201168"/>
          </a:xfrm>
          <a:prstGeom prst="rect">
            <a:avLst/>
          </a:prstGeom>
          <a:noFill/>
          <a:ln/>
        </p:spPr>
        <p:txBody>
          <a:bodyPr wrap="square" lIns="0" tIns="0" rIns="0" bIns="0" rtlCol="0" anchor="ctr"/>
          <a:lstStyle/>
          <a:p>
            <a:pPr marL="0" indent="0">
              <a:buNone/>
            </a:pPr>
            <a:r>
              <a:rPr lang="en-US" sz="850" b="1" dirty="0">
                <a:solidFill>
                  <a:srgbClr val="E1B465"/>
                </a:solidFill>
                <a:latin typeface="Arial" pitchFamily="34" charset="0"/>
                <a:ea typeface="Arial" pitchFamily="34" charset="-122"/>
                <a:cs typeface="Arial" pitchFamily="34" charset="-120"/>
              </a:rPr>
              <a:t>AI Month at HEEM • Practical Resources. Responsible Leadership.</a:t>
            </a:r>
            <a:endParaRPr lang="en-US" sz="850" dirty="0"/>
          </a:p>
        </p:txBody>
      </p:sp>
      <p:pic>
        <p:nvPicPr>
          <p:cNvPr id="7" name="Image 0" descr="/mnt/data/heem_logo_transparent.png"/>
          <p:cNvPicPr>
            <a:picLocks noChangeAspect="1"/>
          </p:cNvPicPr>
          <p:nvPr/>
        </p:nvPicPr>
        <p:blipFill>
          <a:blip r:embed="rId3"/>
          <a:stretch>
            <a:fillRect/>
          </a:stretch>
        </p:blipFill>
        <p:spPr>
          <a:xfrm>
            <a:off x="11686032" y="6272784"/>
            <a:ext cx="347472" cy="347472"/>
          </a:xfrm>
          <a:prstGeom prst="rect">
            <a:avLst/>
          </a:prstGeom>
        </p:spPr>
      </p:pic>
      <p:sp>
        <p:nvSpPr>
          <p:cNvPr id="8" name="Text 5"/>
          <p:cNvSpPr/>
          <p:nvPr/>
        </p:nvSpPr>
        <p:spPr>
          <a:xfrm>
            <a:off x="621792" y="1225296"/>
            <a:ext cx="749808" cy="749808"/>
          </a:xfrm>
          <a:prstGeom prst="rect">
            <a:avLst/>
          </a:prstGeom>
          <a:solidFill>
            <a:srgbClr val="E1B465"/>
          </a:solidFill>
          <a:ln>
            <a:solidFill>
              <a:srgbClr val="E1B465"/>
            </a:solidFill>
          </a:ln>
        </p:spPr>
        <p:txBody>
          <a:bodyPr wrap="square" lIns="0" tIns="0" rIns="0" bIns="0" rtlCol="0" anchor="ctr"/>
          <a:lstStyle/>
          <a:p>
            <a:pPr marL="0" indent="0" algn="ctr">
              <a:buNone/>
            </a:pPr>
            <a:r>
              <a:rPr lang="en-US" sz="3300" b="1" dirty="0">
                <a:solidFill>
                  <a:srgbClr val="061426"/>
                </a:solidFill>
                <a:latin typeface="Georgia" pitchFamily="34" charset="0"/>
                <a:ea typeface="Georgia" pitchFamily="34" charset="-122"/>
                <a:cs typeface="Georgia" pitchFamily="34" charset="-120"/>
              </a:rPr>
              <a:t>8</a:t>
            </a:r>
            <a:endParaRPr lang="en-US" sz="3300" dirty="0"/>
          </a:p>
        </p:txBody>
      </p:sp>
      <p:sp>
        <p:nvSpPr>
          <p:cNvPr id="9" name="Text 6"/>
          <p:cNvSpPr/>
          <p:nvPr/>
        </p:nvSpPr>
        <p:spPr>
          <a:xfrm>
            <a:off x="1572768" y="1170432"/>
            <a:ext cx="9875520" cy="384048"/>
          </a:xfrm>
          <a:prstGeom prst="rect">
            <a:avLst/>
          </a:prstGeom>
          <a:noFill/>
          <a:ln/>
        </p:spPr>
        <p:txBody>
          <a:bodyPr wrap="square" lIns="0" tIns="0" rIns="0" bIns="0" rtlCol="0" anchor="ctr">
            <a:normAutofit/>
          </a:bodyPr>
          <a:lstStyle/>
          <a:p>
            <a:pPr marL="0" indent="0">
              <a:buNone/>
            </a:pPr>
            <a:r>
              <a:rPr lang="en-US" sz="2300" b="1" dirty="0">
                <a:solidFill>
                  <a:srgbClr val="F7F0E3"/>
                </a:solidFill>
                <a:latin typeface="Georgia" pitchFamily="34" charset="0"/>
                <a:ea typeface="Georgia" pitchFamily="34" charset="-122"/>
                <a:cs typeface="Georgia" pitchFamily="34" charset="-120"/>
              </a:rPr>
              <a:t>Access is not equal.</a:t>
            </a:r>
            <a:endParaRPr lang="en-US" sz="2300" dirty="0"/>
          </a:p>
        </p:txBody>
      </p:sp>
      <p:sp>
        <p:nvSpPr>
          <p:cNvPr id="10" name="Text 7"/>
          <p:cNvSpPr/>
          <p:nvPr/>
        </p:nvSpPr>
        <p:spPr>
          <a:xfrm>
            <a:off x="1572768" y="1600200"/>
            <a:ext cx="9738360" cy="347472"/>
          </a:xfrm>
          <a:prstGeom prst="rect">
            <a:avLst/>
          </a:prstGeom>
          <a:noFill/>
          <a:ln/>
        </p:spPr>
        <p:txBody>
          <a:bodyPr wrap="square" lIns="0" tIns="0" rIns="0" bIns="0" rtlCol="0" anchor="ctr">
            <a:normAutofit/>
          </a:bodyPr>
          <a:lstStyle/>
          <a:p>
            <a:pPr marL="0" indent="0">
              <a:buNone/>
            </a:pPr>
            <a:r>
              <a:rPr lang="en-US" sz="1650" b="1" dirty="0">
                <a:solidFill>
                  <a:srgbClr val="E1B465"/>
                </a:solidFill>
                <a:latin typeface="Arial" pitchFamily="34" charset="0"/>
                <a:ea typeface="Arial" pitchFamily="34" charset="-122"/>
                <a:cs typeface="Arial" pitchFamily="34" charset="-120"/>
              </a:rPr>
              <a:t>Internet access is not the same as AI access.</a:t>
            </a:r>
            <a:endParaRPr lang="en-US" sz="1650" dirty="0"/>
          </a:p>
        </p:txBody>
      </p:sp>
      <p:sp>
        <p:nvSpPr>
          <p:cNvPr id="11" name="Text 8"/>
          <p:cNvSpPr/>
          <p:nvPr/>
        </p:nvSpPr>
        <p:spPr>
          <a:xfrm>
            <a:off x="777240" y="2267712"/>
            <a:ext cx="5349240" cy="1572768"/>
          </a:xfrm>
          <a:prstGeom prst="rect">
            <a:avLst/>
          </a:prstGeom>
          <a:solidFill>
            <a:srgbClr val="0D2743"/>
          </a:solidFill>
          <a:ln w="12700">
            <a:solidFill>
              <a:srgbClr val="C4863B">
                <a:alpha val="85000"/>
              </a:srgbClr>
            </a:solidFill>
          </a:ln>
        </p:spPr>
        <p:txBody>
          <a:bodyPr wrap="square" lIns="1778" tIns="1778" rIns="1778" bIns="1778" rtlCol="0" anchor="t">
            <a:normAutofit/>
          </a:bodyPr>
          <a:lstStyle/>
          <a:p>
            <a:pPr marL="0" indent="0">
              <a:buNone/>
            </a:pPr>
            <a:r>
              <a:rPr lang="en-US" sz="1900" b="1" dirty="0">
                <a:solidFill>
                  <a:srgbClr val="F7F0E3"/>
                </a:solidFill>
                <a:latin typeface="Georgia" pitchFamily="34" charset="0"/>
                <a:ea typeface="Georgia" pitchFamily="34" charset="-122"/>
                <a:cs typeface="Georgia" pitchFamily="34" charset="-120"/>
              </a:rPr>
              <a:t>Why it matters
</a:t>
            </a:r>
            <a:endParaRPr lang="en-US" sz="1900" dirty="0"/>
          </a:p>
          <a:p>
            <a:pPr marL="0" indent="0">
              <a:buNone/>
            </a:pPr>
            <a:r>
              <a:rPr lang="en-US" sz="1700" dirty="0">
                <a:solidFill>
                  <a:srgbClr val="FFFFFF"/>
                </a:solidFill>
                <a:latin typeface="Arial" pitchFamily="34" charset="0"/>
                <a:ea typeface="Arial" pitchFamily="34" charset="-122"/>
                <a:cs typeface="Arial" pitchFamily="34" charset="-120"/>
              </a:rPr>
              <a:t>Free and paid tools can differ by model quality, usage limits, file upload capacity, accessibility, language support, and features.</a:t>
            </a:r>
            <a:endParaRPr lang="en-US" sz="1900" dirty="0"/>
          </a:p>
        </p:txBody>
      </p:sp>
      <p:sp>
        <p:nvSpPr>
          <p:cNvPr id="12" name="Text 9"/>
          <p:cNvSpPr/>
          <p:nvPr/>
        </p:nvSpPr>
        <p:spPr>
          <a:xfrm>
            <a:off x="6382512" y="2267712"/>
            <a:ext cx="5029200" cy="1572768"/>
          </a:xfrm>
          <a:prstGeom prst="rect">
            <a:avLst/>
          </a:prstGeom>
          <a:solidFill>
            <a:srgbClr val="0D2743"/>
          </a:solidFill>
          <a:ln w="12700">
            <a:solidFill>
              <a:srgbClr val="C4863B">
                <a:alpha val="85000"/>
              </a:srgbClr>
            </a:solidFill>
          </a:ln>
        </p:spPr>
        <p:txBody>
          <a:bodyPr wrap="square" lIns="1778" tIns="1778" rIns="1778" bIns="1778" rtlCol="0" anchor="t">
            <a:normAutofit/>
          </a:bodyPr>
          <a:lstStyle/>
          <a:p>
            <a:pPr marL="0" indent="0">
              <a:buNone/>
            </a:pPr>
            <a:r>
              <a:rPr lang="en-US" sz="1900" b="1" dirty="0">
                <a:solidFill>
                  <a:srgbClr val="F7F0E3"/>
                </a:solidFill>
                <a:latin typeface="Georgia" pitchFamily="34" charset="0"/>
                <a:ea typeface="Georgia" pitchFamily="34" charset="-122"/>
                <a:cs typeface="Georgia" pitchFamily="34" charset="-120"/>
              </a:rPr>
              <a:t>Leader takeaway
</a:t>
            </a:r>
            <a:endParaRPr lang="en-US" sz="1900" dirty="0"/>
          </a:p>
          <a:p>
            <a:pPr marL="0" indent="0">
              <a:buNone/>
            </a:pPr>
            <a:r>
              <a:rPr lang="en-US" sz="1700" dirty="0">
                <a:solidFill>
                  <a:srgbClr val="FFFFFF"/>
                </a:solidFill>
                <a:latin typeface="Arial" pitchFamily="34" charset="0"/>
                <a:ea typeface="Arial" pitchFamily="34" charset="-122"/>
                <a:cs typeface="Arial" pitchFamily="34" charset="-120"/>
              </a:rPr>
              <a:t>Equity question: Are students required to use tools they cannot reasonably access?</a:t>
            </a:r>
            <a:endParaRPr lang="en-US" sz="1900" dirty="0"/>
          </a:p>
        </p:txBody>
      </p:sp>
      <p:sp>
        <p:nvSpPr>
          <p:cNvPr id="13" name="Text 10"/>
          <p:cNvSpPr/>
          <p:nvPr/>
        </p:nvSpPr>
        <p:spPr>
          <a:xfrm>
            <a:off x="1051560" y="4224528"/>
            <a:ext cx="9921240" cy="877824"/>
          </a:xfrm>
          <a:prstGeom prst="rect">
            <a:avLst/>
          </a:prstGeom>
          <a:solidFill>
            <a:srgbClr val="0A1E35"/>
          </a:solidFill>
          <a:ln w="12700">
            <a:solidFill>
              <a:srgbClr val="38A9C9">
                <a:alpha val="85000"/>
              </a:srgbClr>
            </a:solidFill>
          </a:ln>
        </p:spPr>
        <p:txBody>
          <a:bodyPr wrap="square" lIns="1778" tIns="1778" rIns="1778" bIns="1778" rtlCol="0" anchor="t">
            <a:normAutofit/>
          </a:bodyPr>
          <a:lstStyle/>
          <a:p>
            <a:pPr marL="0" indent="0">
              <a:buNone/>
            </a:pPr>
            <a:r>
              <a:rPr lang="en-US" sz="1700" b="1" dirty="0">
                <a:solidFill>
                  <a:srgbClr val="F7F0E3"/>
                </a:solidFill>
                <a:latin typeface="Georgia" pitchFamily="34" charset="0"/>
                <a:ea typeface="Georgia" pitchFamily="34" charset="-122"/>
                <a:cs typeface="Georgia" pitchFamily="34" charset="-120"/>
              </a:rPr>
              <a:t>Discussion prompt
</a:t>
            </a:r>
            <a:endParaRPr lang="en-US" sz="1700" dirty="0"/>
          </a:p>
          <a:p>
            <a:pPr marL="0" indent="0">
              <a:buNone/>
            </a:pPr>
            <a:r>
              <a:rPr lang="en-US" sz="1650" dirty="0">
                <a:solidFill>
                  <a:srgbClr val="FFFFFF"/>
                </a:solidFill>
                <a:latin typeface="Arial" pitchFamily="34" charset="0"/>
                <a:ea typeface="Arial" pitchFamily="34" charset="-122"/>
                <a:cs typeface="Arial" pitchFamily="34" charset="-120"/>
              </a:rPr>
              <a:t>Which student populations may face unequal access to AI tools or features?</a:t>
            </a:r>
            <a:endParaRPr lang="en-US" sz="1700" dirty="0"/>
          </a:p>
        </p:txBody>
      </p:sp>
      <p:sp>
        <p:nvSpPr>
          <p:cNvPr id="14" name="Text 11"/>
          <p:cNvSpPr/>
          <p:nvPr/>
        </p:nvSpPr>
        <p:spPr>
          <a:xfrm>
            <a:off x="594360" y="6053328"/>
            <a:ext cx="10469880" cy="228600"/>
          </a:xfrm>
          <a:prstGeom prst="rect">
            <a:avLst/>
          </a:prstGeom>
          <a:noFill/>
          <a:ln/>
        </p:spPr>
        <p:txBody>
          <a:bodyPr wrap="square" lIns="254" tIns="254" rIns="254" bIns="254" rtlCol="0" anchor="ctr">
            <a:normAutofit/>
          </a:bodyPr>
          <a:lstStyle/>
          <a:p>
            <a:pPr marL="0" indent="0">
              <a:buNone/>
            </a:pPr>
            <a:r>
              <a:rPr lang="en-US" sz="820" i="1" dirty="0">
                <a:solidFill>
                  <a:srgbClr val="98A6B3"/>
                </a:solidFill>
                <a:latin typeface="Arial" pitchFamily="34" charset="0"/>
                <a:ea typeface="Arial" pitchFamily="34" charset="-122"/>
                <a:cs typeface="Arial" pitchFamily="34" charset="-120"/>
              </a:rPr>
              <a:t>Go deeper: OECD Digital Education Outlook 2026; UNESCO AI Competency Framework for Students</a:t>
            </a:r>
            <a:endParaRPr lang="en-US" sz="82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61426"/>
        </a:solidFill>
        <a:effectLst/>
      </p:bgPr>
    </p:bg>
    <p:spTree>
      <p:nvGrpSpPr>
        <p:cNvPr id="1" name=""/>
        <p:cNvGrpSpPr/>
        <p:nvPr/>
      </p:nvGrpSpPr>
      <p:grpSpPr>
        <a:xfrm>
          <a:off x="0" y="0"/>
          <a:ext cx="0" cy="0"/>
          <a:chOff x="0" y="0"/>
          <a:chExt cx="0" cy="0"/>
        </a:xfrm>
      </p:grpSpPr>
      <p:sp>
        <p:nvSpPr>
          <p:cNvPr id="2" name="Shape 0"/>
          <p:cNvSpPr/>
          <p:nvPr/>
        </p:nvSpPr>
        <p:spPr>
          <a:xfrm>
            <a:off x="411480" y="6355080"/>
            <a:ext cx="11064240" cy="0"/>
          </a:xfrm>
          <a:prstGeom prst="line">
            <a:avLst/>
          </a:prstGeom>
          <a:noFill/>
          <a:ln w="15240">
            <a:solidFill>
              <a:srgbClr val="C4863B">
                <a:alpha val="90000"/>
              </a:srgbClr>
            </a:solidFill>
            <a:prstDash val="solid"/>
          </a:ln>
        </p:spPr>
        <p:txBody>
          <a:bodyPr/>
          <a:lstStyle/>
          <a:p>
            <a:endParaRPr lang="en-US"/>
          </a:p>
        </p:txBody>
      </p:sp>
      <p:sp>
        <p:nvSpPr>
          <p:cNvPr id="3" name="Text 1"/>
          <p:cNvSpPr/>
          <p:nvPr/>
        </p:nvSpPr>
        <p:spPr>
          <a:xfrm>
            <a:off x="530352" y="256032"/>
            <a:ext cx="5120640" cy="201168"/>
          </a:xfrm>
          <a:prstGeom prst="rect">
            <a:avLst/>
          </a:prstGeom>
          <a:noFill/>
          <a:ln/>
        </p:spPr>
        <p:txBody>
          <a:bodyPr wrap="square" lIns="0" tIns="0" rIns="0" bIns="0" rtlCol="0" anchor="ctr"/>
          <a:lstStyle/>
          <a:p>
            <a:pPr marL="0" indent="0">
              <a:buNone/>
            </a:pPr>
            <a:r>
              <a:rPr lang="en-US" sz="950" b="1" dirty="0">
                <a:solidFill>
                  <a:srgbClr val="E1B465"/>
                </a:solidFill>
                <a:latin typeface="Arial" pitchFamily="34" charset="0"/>
                <a:ea typeface="Arial" pitchFamily="34" charset="-122"/>
                <a:cs typeface="Arial" pitchFamily="34" charset="-120"/>
              </a:rPr>
              <a:t>STUDENTS AND AI</a:t>
            </a:r>
            <a:endParaRPr lang="en-US" sz="950" dirty="0"/>
          </a:p>
        </p:txBody>
      </p:sp>
      <p:sp>
        <p:nvSpPr>
          <p:cNvPr id="4" name="Text 2"/>
          <p:cNvSpPr/>
          <p:nvPr/>
        </p:nvSpPr>
        <p:spPr>
          <a:xfrm>
            <a:off x="502920" y="502920"/>
            <a:ext cx="10972800" cy="502920"/>
          </a:xfrm>
          <a:prstGeom prst="rect">
            <a:avLst/>
          </a:prstGeom>
          <a:noFill/>
          <a:ln/>
        </p:spPr>
        <p:txBody>
          <a:bodyPr wrap="square" lIns="0" tIns="0" rIns="0" bIns="0" rtlCol="0" anchor="ctr">
            <a:normAutofit/>
          </a:bodyPr>
          <a:lstStyle/>
          <a:p>
            <a:pPr marL="0" indent="0">
              <a:buNone/>
            </a:pPr>
            <a:r>
              <a:rPr lang="en-US" sz="2500" b="1" dirty="0">
                <a:solidFill>
                  <a:srgbClr val="F7F0E3"/>
                </a:solidFill>
                <a:latin typeface="Georgia" pitchFamily="34" charset="0"/>
                <a:ea typeface="Georgia" pitchFamily="34" charset="-122"/>
                <a:cs typeface="Georgia" pitchFamily="34" charset="-120"/>
              </a:rPr>
              <a:t>Thing 9</a:t>
            </a:r>
            <a:endParaRPr lang="en-US" sz="2500" dirty="0"/>
          </a:p>
        </p:txBody>
      </p:sp>
      <p:sp>
        <p:nvSpPr>
          <p:cNvPr id="5" name="Shape 3"/>
          <p:cNvSpPr/>
          <p:nvPr/>
        </p:nvSpPr>
        <p:spPr>
          <a:xfrm>
            <a:off x="502920" y="1078992"/>
            <a:ext cx="2743200" cy="0"/>
          </a:xfrm>
          <a:prstGeom prst="line">
            <a:avLst/>
          </a:prstGeom>
          <a:noFill/>
          <a:ln w="15240">
            <a:solidFill>
              <a:srgbClr val="C4863B"/>
            </a:solidFill>
            <a:prstDash val="solid"/>
          </a:ln>
        </p:spPr>
        <p:txBody>
          <a:bodyPr/>
          <a:lstStyle/>
          <a:p>
            <a:endParaRPr lang="en-US"/>
          </a:p>
        </p:txBody>
      </p:sp>
      <p:sp>
        <p:nvSpPr>
          <p:cNvPr id="6" name="Text 4"/>
          <p:cNvSpPr/>
          <p:nvPr/>
        </p:nvSpPr>
        <p:spPr>
          <a:xfrm>
            <a:off x="502920" y="6446520"/>
            <a:ext cx="7132320" cy="201168"/>
          </a:xfrm>
          <a:prstGeom prst="rect">
            <a:avLst/>
          </a:prstGeom>
          <a:noFill/>
          <a:ln/>
        </p:spPr>
        <p:txBody>
          <a:bodyPr wrap="square" lIns="0" tIns="0" rIns="0" bIns="0" rtlCol="0" anchor="ctr"/>
          <a:lstStyle/>
          <a:p>
            <a:pPr marL="0" indent="0">
              <a:buNone/>
            </a:pPr>
            <a:r>
              <a:rPr lang="en-US" sz="850" b="1" dirty="0">
                <a:solidFill>
                  <a:srgbClr val="E1B465"/>
                </a:solidFill>
                <a:latin typeface="Arial" pitchFamily="34" charset="0"/>
                <a:ea typeface="Arial" pitchFamily="34" charset="-122"/>
                <a:cs typeface="Arial" pitchFamily="34" charset="-120"/>
              </a:rPr>
              <a:t>AI Month at HEEM • Practical Resources. Responsible Leadership.</a:t>
            </a:r>
            <a:endParaRPr lang="en-US" sz="850" dirty="0"/>
          </a:p>
        </p:txBody>
      </p:sp>
      <p:pic>
        <p:nvPicPr>
          <p:cNvPr id="7" name="Image 0" descr="/mnt/data/heem_logo_transparent.png"/>
          <p:cNvPicPr>
            <a:picLocks noChangeAspect="1"/>
          </p:cNvPicPr>
          <p:nvPr/>
        </p:nvPicPr>
        <p:blipFill>
          <a:blip r:embed="rId3"/>
          <a:stretch>
            <a:fillRect/>
          </a:stretch>
        </p:blipFill>
        <p:spPr>
          <a:xfrm>
            <a:off x="11686032" y="6272784"/>
            <a:ext cx="347472" cy="347472"/>
          </a:xfrm>
          <a:prstGeom prst="rect">
            <a:avLst/>
          </a:prstGeom>
        </p:spPr>
      </p:pic>
      <p:sp>
        <p:nvSpPr>
          <p:cNvPr id="8" name="Text 5"/>
          <p:cNvSpPr/>
          <p:nvPr/>
        </p:nvSpPr>
        <p:spPr>
          <a:xfrm>
            <a:off x="621792" y="1225296"/>
            <a:ext cx="749808" cy="749808"/>
          </a:xfrm>
          <a:prstGeom prst="rect">
            <a:avLst/>
          </a:prstGeom>
          <a:solidFill>
            <a:srgbClr val="E1B465"/>
          </a:solidFill>
          <a:ln>
            <a:solidFill>
              <a:srgbClr val="E1B465"/>
            </a:solidFill>
          </a:ln>
        </p:spPr>
        <p:txBody>
          <a:bodyPr wrap="square" lIns="0" tIns="0" rIns="0" bIns="0" rtlCol="0" anchor="ctr"/>
          <a:lstStyle/>
          <a:p>
            <a:pPr marL="0" indent="0" algn="ctr">
              <a:buNone/>
            </a:pPr>
            <a:r>
              <a:rPr lang="en-US" sz="3300" b="1" dirty="0">
                <a:solidFill>
                  <a:srgbClr val="061426"/>
                </a:solidFill>
                <a:latin typeface="Georgia" pitchFamily="34" charset="0"/>
                <a:ea typeface="Georgia" pitchFamily="34" charset="-122"/>
                <a:cs typeface="Georgia" pitchFamily="34" charset="-120"/>
              </a:rPr>
              <a:t>9</a:t>
            </a:r>
            <a:endParaRPr lang="en-US" sz="3300" dirty="0"/>
          </a:p>
        </p:txBody>
      </p:sp>
      <p:sp>
        <p:nvSpPr>
          <p:cNvPr id="9" name="Text 6"/>
          <p:cNvSpPr/>
          <p:nvPr/>
        </p:nvSpPr>
        <p:spPr>
          <a:xfrm>
            <a:off x="1572768" y="1170432"/>
            <a:ext cx="9875520" cy="384048"/>
          </a:xfrm>
          <a:prstGeom prst="rect">
            <a:avLst/>
          </a:prstGeom>
          <a:noFill/>
          <a:ln/>
        </p:spPr>
        <p:txBody>
          <a:bodyPr wrap="square" lIns="0" tIns="0" rIns="0" bIns="0" rtlCol="0" anchor="ctr">
            <a:normAutofit/>
          </a:bodyPr>
          <a:lstStyle/>
          <a:p>
            <a:pPr marL="0" indent="0">
              <a:buNone/>
            </a:pPr>
            <a:r>
              <a:rPr lang="en-US" sz="2300" b="1" dirty="0">
                <a:solidFill>
                  <a:srgbClr val="F7F0E3"/>
                </a:solidFill>
                <a:latin typeface="Georgia" pitchFamily="34" charset="0"/>
                <a:ea typeface="Georgia" pitchFamily="34" charset="-122"/>
                <a:cs typeface="Georgia" pitchFamily="34" charset="-120"/>
              </a:rPr>
              <a:t>Tool-based policies become outdated quickly.</a:t>
            </a:r>
            <a:endParaRPr lang="en-US" sz="2300" dirty="0"/>
          </a:p>
        </p:txBody>
      </p:sp>
      <p:sp>
        <p:nvSpPr>
          <p:cNvPr id="10" name="Text 7"/>
          <p:cNvSpPr/>
          <p:nvPr/>
        </p:nvSpPr>
        <p:spPr>
          <a:xfrm>
            <a:off x="1572768" y="1600200"/>
            <a:ext cx="9738360" cy="347472"/>
          </a:xfrm>
          <a:prstGeom prst="rect">
            <a:avLst/>
          </a:prstGeom>
          <a:noFill/>
          <a:ln/>
        </p:spPr>
        <p:txBody>
          <a:bodyPr wrap="square" lIns="0" tIns="0" rIns="0" bIns="0" rtlCol="0" anchor="ctr">
            <a:normAutofit/>
          </a:bodyPr>
          <a:lstStyle/>
          <a:p>
            <a:pPr marL="0" indent="0">
              <a:buNone/>
            </a:pPr>
            <a:r>
              <a:rPr lang="en-US" sz="1650" b="1" dirty="0">
                <a:solidFill>
                  <a:srgbClr val="E1B465"/>
                </a:solidFill>
                <a:latin typeface="Arial" pitchFamily="34" charset="0"/>
                <a:ea typeface="Arial" pitchFamily="34" charset="-122"/>
                <a:cs typeface="Arial" pitchFamily="34" charset="-120"/>
              </a:rPr>
              <a:t>AI is increasingly embedded in everyday software.</a:t>
            </a:r>
            <a:endParaRPr lang="en-US" sz="1650" dirty="0"/>
          </a:p>
        </p:txBody>
      </p:sp>
      <p:sp>
        <p:nvSpPr>
          <p:cNvPr id="11" name="Text 8"/>
          <p:cNvSpPr/>
          <p:nvPr/>
        </p:nvSpPr>
        <p:spPr>
          <a:xfrm>
            <a:off x="777240" y="2267712"/>
            <a:ext cx="5349240" cy="1572768"/>
          </a:xfrm>
          <a:prstGeom prst="rect">
            <a:avLst/>
          </a:prstGeom>
          <a:solidFill>
            <a:srgbClr val="0D2743"/>
          </a:solidFill>
          <a:ln w="12700">
            <a:solidFill>
              <a:srgbClr val="C4863B">
                <a:alpha val="85000"/>
              </a:srgbClr>
            </a:solidFill>
          </a:ln>
        </p:spPr>
        <p:txBody>
          <a:bodyPr wrap="square" lIns="1778" tIns="1778" rIns="1778" bIns="1778" rtlCol="0" anchor="t">
            <a:normAutofit/>
          </a:bodyPr>
          <a:lstStyle/>
          <a:p>
            <a:pPr marL="0" indent="0">
              <a:buNone/>
            </a:pPr>
            <a:r>
              <a:rPr lang="en-US" sz="1900" b="1" dirty="0">
                <a:solidFill>
                  <a:srgbClr val="F7F0E3"/>
                </a:solidFill>
                <a:latin typeface="Georgia" pitchFamily="34" charset="0"/>
                <a:ea typeface="Georgia" pitchFamily="34" charset="-122"/>
                <a:cs typeface="Georgia" pitchFamily="34" charset="-120"/>
              </a:rPr>
              <a:t>Why it matters
</a:t>
            </a:r>
            <a:endParaRPr lang="en-US" sz="1900" dirty="0"/>
          </a:p>
          <a:p>
            <a:pPr marL="0" indent="0">
              <a:buNone/>
            </a:pPr>
            <a:r>
              <a:rPr lang="en-US" sz="1700" dirty="0">
                <a:solidFill>
                  <a:srgbClr val="FFFFFF"/>
                </a:solidFill>
                <a:latin typeface="Arial" pitchFamily="34" charset="0"/>
                <a:ea typeface="Arial" pitchFamily="34" charset="-122"/>
                <a:cs typeface="Arial" pitchFamily="34" charset="-120"/>
              </a:rPr>
              <a:t>Policies focused only on named products can become obsolete as AI appears in browsers, word processors, search tools, LMS platforms, and productivity suites.</a:t>
            </a:r>
            <a:endParaRPr lang="en-US" sz="1900" dirty="0"/>
          </a:p>
        </p:txBody>
      </p:sp>
      <p:sp>
        <p:nvSpPr>
          <p:cNvPr id="12" name="Text 9"/>
          <p:cNvSpPr/>
          <p:nvPr/>
        </p:nvSpPr>
        <p:spPr>
          <a:xfrm>
            <a:off x="6382512" y="2267712"/>
            <a:ext cx="5029200" cy="1572768"/>
          </a:xfrm>
          <a:prstGeom prst="rect">
            <a:avLst/>
          </a:prstGeom>
          <a:solidFill>
            <a:srgbClr val="0D2743"/>
          </a:solidFill>
          <a:ln w="12700">
            <a:solidFill>
              <a:srgbClr val="C4863B">
                <a:alpha val="85000"/>
              </a:srgbClr>
            </a:solidFill>
          </a:ln>
        </p:spPr>
        <p:txBody>
          <a:bodyPr wrap="square" lIns="1778" tIns="1778" rIns="1778" bIns="1778" rtlCol="0" anchor="t">
            <a:normAutofit/>
          </a:bodyPr>
          <a:lstStyle/>
          <a:p>
            <a:pPr marL="0" indent="0">
              <a:buNone/>
            </a:pPr>
            <a:r>
              <a:rPr lang="en-US" sz="1900" b="1" dirty="0">
                <a:solidFill>
                  <a:srgbClr val="F7F0E3"/>
                </a:solidFill>
                <a:latin typeface="Georgia" pitchFamily="34" charset="0"/>
                <a:ea typeface="Georgia" pitchFamily="34" charset="-122"/>
                <a:cs typeface="Georgia" pitchFamily="34" charset="-120"/>
              </a:rPr>
              <a:t>Leader takeaway
</a:t>
            </a:r>
            <a:endParaRPr lang="en-US" sz="1900" dirty="0"/>
          </a:p>
          <a:p>
            <a:pPr marL="0" indent="0">
              <a:buNone/>
            </a:pPr>
            <a:r>
              <a:rPr lang="en-US" sz="1700" dirty="0">
                <a:solidFill>
                  <a:srgbClr val="FFFFFF"/>
                </a:solidFill>
                <a:latin typeface="Arial" pitchFamily="34" charset="0"/>
                <a:ea typeface="Arial" pitchFamily="34" charset="-122"/>
                <a:cs typeface="Arial" pitchFamily="34" charset="-120"/>
              </a:rPr>
              <a:t>Govern behavior, data, risk, and purpose, not only product names.</a:t>
            </a:r>
            <a:endParaRPr lang="en-US" sz="1900" dirty="0"/>
          </a:p>
        </p:txBody>
      </p:sp>
      <p:sp>
        <p:nvSpPr>
          <p:cNvPr id="13" name="Text 10"/>
          <p:cNvSpPr/>
          <p:nvPr/>
        </p:nvSpPr>
        <p:spPr>
          <a:xfrm>
            <a:off x="1051560" y="4224528"/>
            <a:ext cx="9921240" cy="877824"/>
          </a:xfrm>
          <a:prstGeom prst="rect">
            <a:avLst/>
          </a:prstGeom>
          <a:solidFill>
            <a:srgbClr val="0A1E35"/>
          </a:solidFill>
          <a:ln w="12700">
            <a:solidFill>
              <a:srgbClr val="38A9C9">
                <a:alpha val="85000"/>
              </a:srgbClr>
            </a:solidFill>
          </a:ln>
        </p:spPr>
        <p:txBody>
          <a:bodyPr wrap="square" lIns="1778" tIns="1778" rIns="1778" bIns="1778" rtlCol="0" anchor="t">
            <a:normAutofit/>
          </a:bodyPr>
          <a:lstStyle/>
          <a:p>
            <a:pPr marL="0" indent="0">
              <a:buNone/>
            </a:pPr>
            <a:r>
              <a:rPr lang="en-US" sz="1700" b="1" dirty="0">
                <a:solidFill>
                  <a:srgbClr val="F7F0E3"/>
                </a:solidFill>
                <a:latin typeface="Georgia" pitchFamily="34" charset="0"/>
                <a:ea typeface="Georgia" pitchFamily="34" charset="-122"/>
                <a:cs typeface="Georgia" pitchFamily="34" charset="-120"/>
              </a:rPr>
              <a:t>Discussion prompt
</a:t>
            </a:r>
            <a:endParaRPr lang="en-US" sz="1700" dirty="0"/>
          </a:p>
          <a:p>
            <a:pPr marL="0" indent="0">
              <a:buNone/>
            </a:pPr>
            <a:r>
              <a:rPr lang="en-US" sz="1650" dirty="0">
                <a:solidFill>
                  <a:srgbClr val="FFFFFF"/>
                </a:solidFill>
                <a:latin typeface="Arial" pitchFamily="34" charset="0"/>
                <a:ea typeface="Arial" pitchFamily="34" charset="-122"/>
                <a:cs typeface="Arial" pitchFamily="34" charset="-120"/>
              </a:rPr>
              <a:t>Which existing software platforms already include AI features?</a:t>
            </a:r>
            <a:endParaRPr lang="en-US" sz="1700" dirty="0"/>
          </a:p>
        </p:txBody>
      </p:sp>
      <p:sp>
        <p:nvSpPr>
          <p:cNvPr id="14" name="Text 11"/>
          <p:cNvSpPr/>
          <p:nvPr/>
        </p:nvSpPr>
        <p:spPr>
          <a:xfrm>
            <a:off x="594360" y="6053328"/>
            <a:ext cx="10469880" cy="228600"/>
          </a:xfrm>
          <a:prstGeom prst="rect">
            <a:avLst/>
          </a:prstGeom>
          <a:noFill/>
          <a:ln/>
        </p:spPr>
        <p:txBody>
          <a:bodyPr wrap="square" lIns="254" tIns="254" rIns="254" bIns="254" rtlCol="0" anchor="ctr">
            <a:normAutofit/>
          </a:bodyPr>
          <a:lstStyle/>
          <a:p>
            <a:pPr marL="0" indent="0">
              <a:buNone/>
            </a:pPr>
            <a:r>
              <a:rPr lang="en-US" sz="820" i="1" dirty="0">
                <a:solidFill>
                  <a:srgbClr val="98A6B3"/>
                </a:solidFill>
                <a:latin typeface="Arial" pitchFamily="34" charset="0"/>
                <a:ea typeface="Arial" pitchFamily="34" charset="-122"/>
                <a:cs typeface="Arial" pitchFamily="34" charset="-120"/>
              </a:rPr>
              <a:t>Go deeper: NIST AI 600-1 Generative AI Profile</a:t>
            </a:r>
            <a:endParaRPr lang="en-US" sz="82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61426"/>
        </a:solidFill>
        <a:effectLst/>
      </p:bgPr>
    </p:bg>
    <p:spTree>
      <p:nvGrpSpPr>
        <p:cNvPr id="1" name=""/>
        <p:cNvGrpSpPr/>
        <p:nvPr/>
      </p:nvGrpSpPr>
      <p:grpSpPr>
        <a:xfrm>
          <a:off x="0" y="0"/>
          <a:ext cx="0" cy="0"/>
          <a:chOff x="0" y="0"/>
          <a:chExt cx="0" cy="0"/>
        </a:xfrm>
      </p:grpSpPr>
      <p:sp>
        <p:nvSpPr>
          <p:cNvPr id="2" name="Shape 0"/>
          <p:cNvSpPr/>
          <p:nvPr/>
        </p:nvSpPr>
        <p:spPr>
          <a:xfrm>
            <a:off x="411480" y="6355080"/>
            <a:ext cx="11064240" cy="0"/>
          </a:xfrm>
          <a:prstGeom prst="line">
            <a:avLst/>
          </a:prstGeom>
          <a:noFill/>
          <a:ln w="15240">
            <a:solidFill>
              <a:srgbClr val="C4863B">
                <a:alpha val="90000"/>
              </a:srgbClr>
            </a:solidFill>
            <a:prstDash val="solid"/>
          </a:ln>
        </p:spPr>
        <p:txBody>
          <a:bodyPr/>
          <a:lstStyle/>
          <a:p>
            <a:endParaRPr lang="en-US"/>
          </a:p>
        </p:txBody>
      </p:sp>
      <p:sp>
        <p:nvSpPr>
          <p:cNvPr id="3" name="Text 1"/>
          <p:cNvSpPr/>
          <p:nvPr/>
        </p:nvSpPr>
        <p:spPr>
          <a:xfrm>
            <a:off x="530352" y="256032"/>
            <a:ext cx="5120640" cy="201168"/>
          </a:xfrm>
          <a:prstGeom prst="rect">
            <a:avLst/>
          </a:prstGeom>
          <a:noFill/>
          <a:ln/>
        </p:spPr>
        <p:txBody>
          <a:bodyPr wrap="square" lIns="0" tIns="0" rIns="0" bIns="0" rtlCol="0" anchor="ctr"/>
          <a:lstStyle/>
          <a:p>
            <a:pPr marL="0" indent="0">
              <a:buNone/>
            </a:pPr>
            <a:r>
              <a:rPr lang="en-US" sz="950" b="1" dirty="0">
                <a:solidFill>
                  <a:srgbClr val="E1B465"/>
                </a:solidFill>
                <a:latin typeface="Arial" pitchFamily="34" charset="0"/>
                <a:ea typeface="Arial" pitchFamily="34" charset="-122"/>
                <a:cs typeface="Arial" pitchFamily="34" charset="-120"/>
              </a:rPr>
              <a:t>STUDENTS AND AI</a:t>
            </a:r>
            <a:endParaRPr lang="en-US" sz="950" dirty="0"/>
          </a:p>
        </p:txBody>
      </p:sp>
      <p:sp>
        <p:nvSpPr>
          <p:cNvPr id="4" name="Text 2"/>
          <p:cNvSpPr/>
          <p:nvPr/>
        </p:nvSpPr>
        <p:spPr>
          <a:xfrm>
            <a:off x="502920" y="502920"/>
            <a:ext cx="10972800" cy="502920"/>
          </a:xfrm>
          <a:prstGeom prst="rect">
            <a:avLst/>
          </a:prstGeom>
          <a:noFill/>
          <a:ln/>
        </p:spPr>
        <p:txBody>
          <a:bodyPr wrap="square" lIns="0" tIns="0" rIns="0" bIns="0" rtlCol="0" anchor="ctr">
            <a:normAutofit/>
          </a:bodyPr>
          <a:lstStyle/>
          <a:p>
            <a:pPr marL="0" indent="0">
              <a:buNone/>
            </a:pPr>
            <a:r>
              <a:rPr lang="en-US" sz="2500" b="1" dirty="0">
                <a:solidFill>
                  <a:srgbClr val="F7F0E3"/>
                </a:solidFill>
                <a:latin typeface="Georgia" pitchFamily="34" charset="0"/>
                <a:ea typeface="Georgia" pitchFamily="34" charset="-122"/>
                <a:cs typeface="Georgia" pitchFamily="34" charset="-120"/>
              </a:rPr>
              <a:t>Thing 10</a:t>
            </a:r>
            <a:endParaRPr lang="en-US" sz="2500" dirty="0"/>
          </a:p>
        </p:txBody>
      </p:sp>
      <p:sp>
        <p:nvSpPr>
          <p:cNvPr id="5" name="Shape 3"/>
          <p:cNvSpPr/>
          <p:nvPr/>
        </p:nvSpPr>
        <p:spPr>
          <a:xfrm>
            <a:off x="502920" y="1078992"/>
            <a:ext cx="2743200" cy="0"/>
          </a:xfrm>
          <a:prstGeom prst="line">
            <a:avLst/>
          </a:prstGeom>
          <a:noFill/>
          <a:ln w="15240">
            <a:solidFill>
              <a:srgbClr val="C4863B"/>
            </a:solidFill>
            <a:prstDash val="solid"/>
          </a:ln>
        </p:spPr>
        <p:txBody>
          <a:bodyPr/>
          <a:lstStyle/>
          <a:p>
            <a:endParaRPr lang="en-US"/>
          </a:p>
        </p:txBody>
      </p:sp>
      <p:sp>
        <p:nvSpPr>
          <p:cNvPr id="6" name="Text 4"/>
          <p:cNvSpPr/>
          <p:nvPr/>
        </p:nvSpPr>
        <p:spPr>
          <a:xfrm>
            <a:off x="502920" y="6446520"/>
            <a:ext cx="7132320" cy="201168"/>
          </a:xfrm>
          <a:prstGeom prst="rect">
            <a:avLst/>
          </a:prstGeom>
          <a:noFill/>
          <a:ln/>
        </p:spPr>
        <p:txBody>
          <a:bodyPr wrap="square" lIns="0" tIns="0" rIns="0" bIns="0" rtlCol="0" anchor="ctr"/>
          <a:lstStyle/>
          <a:p>
            <a:pPr marL="0" indent="0">
              <a:buNone/>
            </a:pPr>
            <a:r>
              <a:rPr lang="en-US" sz="850" b="1" dirty="0">
                <a:solidFill>
                  <a:srgbClr val="E1B465"/>
                </a:solidFill>
                <a:latin typeface="Arial" pitchFamily="34" charset="0"/>
                <a:ea typeface="Arial" pitchFamily="34" charset="-122"/>
                <a:cs typeface="Arial" pitchFamily="34" charset="-120"/>
              </a:rPr>
              <a:t>AI Month at HEEM • Practical Resources. Responsible Leadership.</a:t>
            </a:r>
            <a:endParaRPr lang="en-US" sz="850" dirty="0"/>
          </a:p>
        </p:txBody>
      </p:sp>
      <p:pic>
        <p:nvPicPr>
          <p:cNvPr id="7" name="Image 0" descr="/mnt/data/heem_logo_transparent.png"/>
          <p:cNvPicPr>
            <a:picLocks noChangeAspect="1"/>
          </p:cNvPicPr>
          <p:nvPr/>
        </p:nvPicPr>
        <p:blipFill>
          <a:blip r:embed="rId3"/>
          <a:stretch>
            <a:fillRect/>
          </a:stretch>
        </p:blipFill>
        <p:spPr>
          <a:xfrm>
            <a:off x="11686032" y="6272784"/>
            <a:ext cx="347472" cy="347472"/>
          </a:xfrm>
          <a:prstGeom prst="rect">
            <a:avLst/>
          </a:prstGeom>
        </p:spPr>
      </p:pic>
      <p:sp>
        <p:nvSpPr>
          <p:cNvPr id="8" name="Text 5"/>
          <p:cNvSpPr/>
          <p:nvPr/>
        </p:nvSpPr>
        <p:spPr>
          <a:xfrm>
            <a:off x="621792" y="1225296"/>
            <a:ext cx="749808" cy="749808"/>
          </a:xfrm>
          <a:prstGeom prst="rect">
            <a:avLst/>
          </a:prstGeom>
          <a:solidFill>
            <a:srgbClr val="E1B465"/>
          </a:solidFill>
          <a:ln>
            <a:solidFill>
              <a:srgbClr val="E1B465"/>
            </a:solidFill>
          </a:ln>
        </p:spPr>
        <p:txBody>
          <a:bodyPr wrap="square" lIns="0" tIns="0" rIns="0" bIns="0" rtlCol="0" anchor="ctr"/>
          <a:lstStyle/>
          <a:p>
            <a:pPr marL="0" indent="0" algn="ctr">
              <a:buNone/>
            </a:pPr>
            <a:r>
              <a:rPr lang="en-US" sz="3300" b="1" dirty="0">
                <a:solidFill>
                  <a:srgbClr val="061426"/>
                </a:solidFill>
                <a:latin typeface="Georgia" pitchFamily="34" charset="0"/>
                <a:ea typeface="Georgia" pitchFamily="34" charset="-122"/>
                <a:cs typeface="Georgia" pitchFamily="34" charset="-120"/>
              </a:rPr>
              <a:t>10</a:t>
            </a:r>
            <a:endParaRPr lang="en-US" sz="3300" dirty="0"/>
          </a:p>
        </p:txBody>
      </p:sp>
      <p:sp>
        <p:nvSpPr>
          <p:cNvPr id="9" name="Text 6"/>
          <p:cNvSpPr/>
          <p:nvPr/>
        </p:nvSpPr>
        <p:spPr>
          <a:xfrm>
            <a:off x="1572768" y="1170432"/>
            <a:ext cx="9875520" cy="384048"/>
          </a:xfrm>
          <a:prstGeom prst="rect">
            <a:avLst/>
          </a:prstGeom>
          <a:noFill/>
          <a:ln/>
        </p:spPr>
        <p:txBody>
          <a:bodyPr wrap="square" lIns="0" tIns="0" rIns="0" bIns="0" rtlCol="0" anchor="ctr">
            <a:normAutofit/>
          </a:bodyPr>
          <a:lstStyle/>
          <a:p>
            <a:pPr marL="0" indent="0">
              <a:buNone/>
            </a:pPr>
            <a:r>
              <a:rPr lang="en-US" sz="2300" b="1" dirty="0">
                <a:solidFill>
                  <a:srgbClr val="F7F0E3"/>
                </a:solidFill>
                <a:latin typeface="Georgia" pitchFamily="34" charset="0"/>
                <a:ea typeface="Georgia" pitchFamily="34" charset="-122"/>
                <a:cs typeface="Georgia" pitchFamily="34" charset="-120"/>
              </a:rPr>
              <a:t>AI literacy is bigger than prompting.</a:t>
            </a:r>
            <a:endParaRPr lang="en-US" sz="2300" dirty="0"/>
          </a:p>
        </p:txBody>
      </p:sp>
      <p:sp>
        <p:nvSpPr>
          <p:cNvPr id="10" name="Text 7"/>
          <p:cNvSpPr/>
          <p:nvPr/>
        </p:nvSpPr>
        <p:spPr>
          <a:xfrm>
            <a:off x="1572768" y="1600200"/>
            <a:ext cx="9738360" cy="347472"/>
          </a:xfrm>
          <a:prstGeom prst="rect">
            <a:avLst/>
          </a:prstGeom>
          <a:noFill/>
          <a:ln/>
        </p:spPr>
        <p:txBody>
          <a:bodyPr wrap="square" lIns="0" tIns="0" rIns="0" bIns="0" rtlCol="0" anchor="ctr">
            <a:normAutofit/>
          </a:bodyPr>
          <a:lstStyle/>
          <a:p>
            <a:pPr marL="0" indent="0">
              <a:buNone/>
            </a:pPr>
            <a:r>
              <a:rPr lang="en-US" sz="1650" b="1" dirty="0">
                <a:solidFill>
                  <a:srgbClr val="E1B465"/>
                </a:solidFill>
                <a:latin typeface="Arial" pitchFamily="34" charset="0"/>
                <a:ea typeface="Arial" pitchFamily="34" charset="-122"/>
                <a:cs typeface="Arial" pitchFamily="34" charset="-120"/>
              </a:rPr>
              <a:t>Prompting is only one small part of responsible use.</a:t>
            </a:r>
            <a:endParaRPr lang="en-US" sz="1650" dirty="0"/>
          </a:p>
        </p:txBody>
      </p:sp>
      <p:sp>
        <p:nvSpPr>
          <p:cNvPr id="11" name="Text 8"/>
          <p:cNvSpPr/>
          <p:nvPr/>
        </p:nvSpPr>
        <p:spPr>
          <a:xfrm>
            <a:off x="777240" y="2267712"/>
            <a:ext cx="5349240" cy="1572768"/>
          </a:xfrm>
          <a:prstGeom prst="rect">
            <a:avLst/>
          </a:prstGeom>
          <a:solidFill>
            <a:srgbClr val="0D2743"/>
          </a:solidFill>
          <a:ln w="12700">
            <a:solidFill>
              <a:srgbClr val="C4863B">
                <a:alpha val="85000"/>
              </a:srgbClr>
            </a:solidFill>
          </a:ln>
        </p:spPr>
        <p:txBody>
          <a:bodyPr wrap="square" lIns="1778" tIns="1778" rIns="1778" bIns="1778" rtlCol="0" anchor="t">
            <a:normAutofit/>
          </a:bodyPr>
          <a:lstStyle/>
          <a:p>
            <a:pPr marL="0" indent="0">
              <a:buNone/>
            </a:pPr>
            <a:r>
              <a:rPr lang="en-US" sz="1900" b="1" dirty="0">
                <a:solidFill>
                  <a:srgbClr val="F7F0E3"/>
                </a:solidFill>
                <a:latin typeface="Georgia" pitchFamily="34" charset="0"/>
                <a:ea typeface="Georgia" pitchFamily="34" charset="-122"/>
                <a:cs typeface="Georgia" pitchFamily="34" charset="-120"/>
              </a:rPr>
              <a:t>Why it matters
</a:t>
            </a:r>
            <a:endParaRPr lang="en-US" sz="1900" dirty="0"/>
          </a:p>
          <a:p>
            <a:pPr marL="0" indent="0">
              <a:buNone/>
            </a:pPr>
            <a:r>
              <a:rPr lang="en-US" sz="1700" dirty="0">
                <a:solidFill>
                  <a:srgbClr val="FFFFFF"/>
                </a:solidFill>
                <a:latin typeface="Arial" pitchFamily="34" charset="0"/>
                <a:ea typeface="Arial" pitchFamily="34" charset="-122"/>
                <a:cs typeface="Arial" pitchFamily="34" charset="-120"/>
              </a:rPr>
              <a:t>Students need judgment, ethical awareness, verification habits, privacy knowledge, accountability, and clarity about when not to rely on AI.</a:t>
            </a:r>
            <a:endParaRPr lang="en-US" sz="1900" dirty="0"/>
          </a:p>
        </p:txBody>
      </p:sp>
      <p:sp>
        <p:nvSpPr>
          <p:cNvPr id="12" name="Text 9"/>
          <p:cNvSpPr/>
          <p:nvPr/>
        </p:nvSpPr>
        <p:spPr>
          <a:xfrm>
            <a:off x="6382512" y="2267712"/>
            <a:ext cx="5029200" cy="1572768"/>
          </a:xfrm>
          <a:prstGeom prst="rect">
            <a:avLst/>
          </a:prstGeom>
          <a:solidFill>
            <a:srgbClr val="0D2743"/>
          </a:solidFill>
          <a:ln w="12700">
            <a:solidFill>
              <a:srgbClr val="C4863B">
                <a:alpha val="85000"/>
              </a:srgbClr>
            </a:solidFill>
          </a:ln>
        </p:spPr>
        <p:txBody>
          <a:bodyPr wrap="square" lIns="1778" tIns="1778" rIns="1778" bIns="1778" rtlCol="0" anchor="t">
            <a:normAutofit/>
          </a:bodyPr>
          <a:lstStyle/>
          <a:p>
            <a:pPr marL="0" indent="0">
              <a:buNone/>
            </a:pPr>
            <a:r>
              <a:rPr lang="en-US" sz="1900" b="1" dirty="0">
                <a:solidFill>
                  <a:srgbClr val="F7F0E3"/>
                </a:solidFill>
                <a:latin typeface="Georgia" pitchFamily="34" charset="0"/>
                <a:ea typeface="Georgia" pitchFamily="34" charset="-122"/>
                <a:cs typeface="Georgia" pitchFamily="34" charset="-120"/>
              </a:rPr>
              <a:t>Leader takeaway
</a:t>
            </a:r>
            <a:endParaRPr lang="en-US" sz="1900" dirty="0"/>
          </a:p>
          <a:p>
            <a:pPr marL="0" indent="0">
              <a:buNone/>
            </a:pPr>
            <a:r>
              <a:rPr lang="en-US" sz="1700" dirty="0">
                <a:solidFill>
                  <a:srgbClr val="FFFFFF"/>
                </a:solidFill>
                <a:latin typeface="Arial" pitchFamily="34" charset="0"/>
                <a:ea typeface="Arial" pitchFamily="34" charset="-122"/>
                <a:cs typeface="Arial" pitchFamily="34" charset="-120"/>
              </a:rPr>
              <a:t>Learning outcome: Students should know when, why, how, and whether to use AI.</a:t>
            </a:r>
            <a:endParaRPr lang="en-US" sz="1900" dirty="0"/>
          </a:p>
        </p:txBody>
      </p:sp>
      <p:sp>
        <p:nvSpPr>
          <p:cNvPr id="13" name="Text 10"/>
          <p:cNvSpPr/>
          <p:nvPr/>
        </p:nvSpPr>
        <p:spPr>
          <a:xfrm>
            <a:off x="1051560" y="4224528"/>
            <a:ext cx="9921240" cy="877824"/>
          </a:xfrm>
          <a:prstGeom prst="rect">
            <a:avLst/>
          </a:prstGeom>
          <a:solidFill>
            <a:srgbClr val="0A1E35"/>
          </a:solidFill>
          <a:ln w="12700">
            <a:solidFill>
              <a:srgbClr val="38A9C9">
                <a:alpha val="85000"/>
              </a:srgbClr>
            </a:solidFill>
          </a:ln>
        </p:spPr>
        <p:txBody>
          <a:bodyPr wrap="square" lIns="1778" tIns="1778" rIns="1778" bIns="1778" rtlCol="0" anchor="t">
            <a:normAutofit/>
          </a:bodyPr>
          <a:lstStyle/>
          <a:p>
            <a:pPr marL="0" indent="0">
              <a:buNone/>
            </a:pPr>
            <a:r>
              <a:rPr lang="en-US" sz="1700" b="1" dirty="0">
                <a:solidFill>
                  <a:srgbClr val="F7F0E3"/>
                </a:solidFill>
                <a:latin typeface="Georgia" pitchFamily="34" charset="0"/>
                <a:ea typeface="Georgia" pitchFamily="34" charset="-122"/>
                <a:cs typeface="Georgia" pitchFamily="34" charset="-120"/>
              </a:rPr>
              <a:t>Discussion prompt
</a:t>
            </a:r>
            <a:endParaRPr lang="en-US" sz="1700" dirty="0"/>
          </a:p>
          <a:p>
            <a:pPr marL="0" indent="0">
              <a:buNone/>
            </a:pPr>
            <a:r>
              <a:rPr lang="en-US" sz="1650" dirty="0">
                <a:solidFill>
                  <a:srgbClr val="FFFFFF"/>
                </a:solidFill>
                <a:latin typeface="Arial" pitchFamily="34" charset="0"/>
                <a:ea typeface="Arial" pitchFamily="34" charset="-122"/>
                <a:cs typeface="Arial" pitchFamily="34" charset="-120"/>
              </a:rPr>
              <a:t>What should AI literacy include beyond basic prompting?</a:t>
            </a:r>
            <a:endParaRPr lang="en-US" sz="1700" dirty="0"/>
          </a:p>
        </p:txBody>
      </p:sp>
      <p:sp>
        <p:nvSpPr>
          <p:cNvPr id="14" name="Text 11"/>
          <p:cNvSpPr/>
          <p:nvPr/>
        </p:nvSpPr>
        <p:spPr>
          <a:xfrm>
            <a:off x="594360" y="6053328"/>
            <a:ext cx="10469880" cy="228600"/>
          </a:xfrm>
          <a:prstGeom prst="rect">
            <a:avLst/>
          </a:prstGeom>
          <a:noFill/>
          <a:ln/>
        </p:spPr>
        <p:txBody>
          <a:bodyPr wrap="square" lIns="254" tIns="254" rIns="254" bIns="254" rtlCol="0" anchor="ctr">
            <a:normAutofit/>
          </a:bodyPr>
          <a:lstStyle/>
          <a:p>
            <a:pPr marL="0" indent="0">
              <a:buNone/>
            </a:pPr>
            <a:r>
              <a:rPr lang="en-US" sz="820" i="1" dirty="0">
                <a:solidFill>
                  <a:srgbClr val="98A6B3"/>
                </a:solidFill>
                <a:latin typeface="Arial" pitchFamily="34" charset="0"/>
                <a:ea typeface="Arial" pitchFamily="34" charset="-122"/>
                <a:cs typeface="Arial" pitchFamily="34" charset="-120"/>
              </a:rPr>
              <a:t>Go deeper: UNESCO AI Competency Framework for Students; NIST AI 600-1 Generative AI Profile</a:t>
            </a:r>
            <a:endParaRPr lang="en-US" sz="82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61426"/>
        </a:solidFill>
        <a:effectLst/>
      </p:bgPr>
    </p:bg>
    <p:spTree>
      <p:nvGrpSpPr>
        <p:cNvPr id="1" name=""/>
        <p:cNvGrpSpPr/>
        <p:nvPr/>
      </p:nvGrpSpPr>
      <p:grpSpPr>
        <a:xfrm>
          <a:off x="0" y="0"/>
          <a:ext cx="0" cy="0"/>
          <a:chOff x="0" y="0"/>
          <a:chExt cx="0" cy="0"/>
        </a:xfrm>
      </p:grpSpPr>
      <p:sp>
        <p:nvSpPr>
          <p:cNvPr id="2" name="Shape 0"/>
          <p:cNvSpPr/>
          <p:nvPr/>
        </p:nvSpPr>
        <p:spPr>
          <a:xfrm>
            <a:off x="411480" y="6355080"/>
            <a:ext cx="11064240" cy="0"/>
          </a:xfrm>
          <a:prstGeom prst="line">
            <a:avLst/>
          </a:prstGeom>
          <a:noFill/>
          <a:ln w="15240">
            <a:solidFill>
              <a:srgbClr val="C4863B">
                <a:alpha val="90000"/>
              </a:srgbClr>
            </a:solidFill>
            <a:prstDash val="solid"/>
          </a:ln>
        </p:spPr>
        <p:txBody>
          <a:bodyPr/>
          <a:lstStyle/>
          <a:p>
            <a:endParaRPr lang="en-US"/>
          </a:p>
        </p:txBody>
      </p:sp>
      <p:sp>
        <p:nvSpPr>
          <p:cNvPr id="3" name="Text 1"/>
          <p:cNvSpPr/>
          <p:nvPr/>
        </p:nvSpPr>
        <p:spPr>
          <a:xfrm>
            <a:off x="530352" y="256032"/>
            <a:ext cx="5120640" cy="201168"/>
          </a:xfrm>
          <a:prstGeom prst="rect">
            <a:avLst/>
          </a:prstGeom>
          <a:noFill/>
          <a:ln/>
        </p:spPr>
        <p:txBody>
          <a:bodyPr wrap="square" lIns="0" tIns="0" rIns="0" bIns="0" rtlCol="0" anchor="ctr"/>
          <a:lstStyle/>
          <a:p>
            <a:pPr marL="0" indent="0">
              <a:buNone/>
            </a:pPr>
            <a:r>
              <a:rPr lang="en-US" sz="950" b="1" dirty="0">
                <a:solidFill>
                  <a:srgbClr val="E1B465"/>
                </a:solidFill>
                <a:latin typeface="Arial" pitchFamily="34" charset="0"/>
                <a:ea typeface="Arial" pitchFamily="34" charset="-122"/>
                <a:cs typeface="Arial" pitchFamily="34" charset="-120"/>
              </a:rPr>
              <a:t>APPLY THE CONCEPTS</a:t>
            </a:r>
            <a:endParaRPr lang="en-US" sz="950" dirty="0"/>
          </a:p>
        </p:txBody>
      </p:sp>
      <p:sp>
        <p:nvSpPr>
          <p:cNvPr id="4" name="Text 2"/>
          <p:cNvSpPr/>
          <p:nvPr/>
        </p:nvSpPr>
        <p:spPr>
          <a:xfrm>
            <a:off x="502920" y="502920"/>
            <a:ext cx="10972800" cy="502920"/>
          </a:xfrm>
          <a:prstGeom prst="rect">
            <a:avLst/>
          </a:prstGeom>
          <a:noFill/>
          <a:ln/>
        </p:spPr>
        <p:txBody>
          <a:bodyPr wrap="square" lIns="0" tIns="0" rIns="0" bIns="0" rtlCol="0" anchor="ctr">
            <a:normAutofit/>
          </a:bodyPr>
          <a:lstStyle/>
          <a:p>
            <a:pPr marL="0" indent="0">
              <a:buNone/>
            </a:pPr>
            <a:r>
              <a:rPr lang="en-US" sz="2500" b="1" dirty="0">
                <a:solidFill>
                  <a:srgbClr val="F7F0E3"/>
                </a:solidFill>
                <a:latin typeface="Georgia" pitchFamily="34" charset="0"/>
                <a:ea typeface="Georgia" pitchFamily="34" charset="-122"/>
                <a:cs typeface="Georgia" pitchFamily="34" charset="-120"/>
              </a:rPr>
              <a:t>Professional Development Activity</a:t>
            </a:r>
            <a:endParaRPr lang="en-US" sz="2500" dirty="0"/>
          </a:p>
        </p:txBody>
      </p:sp>
      <p:sp>
        <p:nvSpPr>
          <p:cNvPr id="5" name="Shape 3"/>
          <p:cNvSpPr/>
          <p:nvPr/>
        </p:nvSpPr>
        <p:spPr>
          <a:xfrm>
            <a:off x="502920" y="1078992"/>
            <a:ext cx="2743200" cy="0"/>
          </a:xfrm>
          <a:prstGeom prst="line">
            <a:avLst/>
          </a:prstGeom>
          <a:noFill/>
          <a:ln w="15240">
            <a:solidFill>
              <a:srgbClr val="C4863B"/>
            </a:solidFill>
            <a:prstDash val="solid"/>
          </a:ln>
        </p:spPr>
        <p:txBody>
          <a:bodyPr/>
          <a:lstStyle/>
          <a:p>
            <a:endParaRPr lang="en-US"/>
          </a:p>
        </p:txBody>
      </p:sp>
      <p:sp>
        <p:nvSpPr>
          <p:cNvPr id="6" name="Text 4"/>
          <p:cNvSpPr/>
          <p:nvPr/>
        </p:nvSpPr>
        <p:spPr>
          <a:xfrm>
            <a:off x="502920" y="6446520"/>
            <a:ext cx="7132320" cy="201168"/>
          </a:xfrm>
          <a:prstGeom prst="rect">
            <a:avLst/>
          </a:prstGeom>
          <a:noFill/>
          <a:ln/>
        </p:spPr>
        <p:txBody>
          <a:bodyPr wrap="square" lIns="0" tIns="0" rIns="0" bIns="0" rtlCol="0" anchor="ctr"/>
          <a:lstStyle/>
          <a:p>
            <a:pPr marL="0" indent="0">
              <a:buNone/>
            </a:pPr>
            <a:r>
              <a:rPr lang="en-US" sz="850" b="1" dirty="0">
                <a:solidFill>
                  <a:srgbClr val="E1B465"/>
                </a:solidFill>
                <a:latin typeface="Arial" pitchFamily="34" charset="0"/>
                <a:ea typeface="Arial" pitchFamily="34" charset="-122"/>
                <a:cs typeface="Arial" pitchFamily="34" charset="-120"/>
              </a:rPr>
              <a:t>AI Month at HEEM • Practical Resources. Responsible Leadership.</a:t>
            </a:r>
            <a:endParaRPr lang="en-US" sz="850" dirty="0"/>
          </a:p>
        </p:txBody>
      </p:sp>
      <p:pic>
        <p:nvPicPr>
          <p:cNvPr id="7" name="Image 0" descr="/mnt/data/heem_logo_transparent.png"/>
          <p:cNvPicPr>
            <a:picLocks noChangeAspect="1"/>
          </p:cNvPicPr>
          <p:nvPr/>
        </p:nvPicPr>
        <p:blipFill>
          <a:blip r:embed="rId3"/>
          <a:stretch>
            <a:fillRect/>
          </a:stretch>
        </p:blipFill>
        <p:spPr>
          <a:xfrm>
            <a:off x="11686032" y="6272784"/>
            <a:ext cx="347472" cy="347472"/>
          </a:xfrm>
          <a:prstGeom prst="rect">
            <a:avLst/>
          </a:prstGeom>
        </p:spPr>
      </p:pic>
      <p:sp>
        <p:nvSpPr>
          <p:cNvPr id="8" name="Text 5"/>
          <p:cNvSpPr/>
          <p:nvPr/>
        </p:nvSpPr>
        <p:spPr>
          <a:xfrm>
            <a:off x="685800" y="1307592"/>
            <a:ext cx="3520440" cy="4160520"/>
          </a:xfrm>
          <a:prstGeom prst="rect">
            <a:avLst/>
          </a:prstGeom>
          <a:solidFill>
            <a:srgbClr val="0D2743"/>
          </a:solidFill>
          <a:ln w="12700">
            <a:solidFill>
              <a:srgbClr val="C4863B">
                <a:alpha val="85000"/>
              </a:srgbClr>
            </a:solidFill>
          </a:ln>
        </p:spPr>
        <p:txBody>
          <a:bodyPr wrap="square" lIns="1778" tIns="1778" rIns="1778" bIns="1778" rtlCol="0" anchor="t">
            <a:normAutofit/>
          </a:bodyPr>
          <a:lstStyle/>
          <a:p>
            <a:pPr marL="0" indent="0">
              <a:buNone/>
            </a:pPr>
            <a:r>
              <a:rPr lang="en-US" sz="1700" b="1" dirty="0">
                <a:solidFill>
                  <a:srgbClr val="F7F0E3"/>
                </a:solidFill>
                <a:latin typeface="Georgia" pitchFamily="34" charset="0"/>
                <a:ea typeface="Georgia" pitchFamily="34" charset="-122"/>
                <a:cs typeface="Georgia" pitchFamily="34" charset="-120"/>
              </a:rPr>
              <a:t>Scenario 1: The polished paper
</a:t>
            </a:r>
            <a:endParaRPr lang="en-US" sz="1700" dirty="0"/>
          </a:p>
          <a:p>
            <a:pPr marL="0" indent="0">
              <a:buNone/>
            </a:pPr>
            <a:r>
              <a:rPr lang="en-US" sz="1460" dirty="0">
                <a:solidFill>
                  <a:srgbClr val="FFFFFF"/>
                </a:solidFill>
                <a:latin typeface="Arial" pitchFamily="34" charset="0"/>
                <a:ea typeface="Arial" pitchFamily="34" charset="-122"/>
                <a:cs typeface="Arial" pitchFamily="34" charset="-120"/>
              </a:rPr>
              <a:t>A first-year student submits a highly polished paper. The AI detector flags portions of it. The student says they used AI for grammar and organization, not content.</a:t>
            </a:r>
            <a:endParaRPr lang="en-US" sz="1700" dirty="0"/>
          </a:p>
          <a:p>
            <a:pPr marL="0" indent="0">
              <a:buNone/>
            </a:pPr>
            <a:endParaRPr lang="en-US" sz="1700" dirty="0"/>
          </a:p>
          <a:p>
            <a:pPr marL="0" indent="0">
              <a:buNone/>
            </a:pPr>
            <a:r>
              <a:rPr lang="en-US" sz="1460" dirty="0">
                <a:solidFill>
                  <a:srgbClr val="FFFFFF"/>
                </a:solidFill>
                <a:latin typeface="Arial" pitchFamily="34" charset="0"/>
                <a:ea typeface="Arial" pitchFamily="34" charset="-122"/>
                <a:cs typeface="Arial" pitchFamily="34" charset="-120"/>
              </a:rPr>
              <a:t>Discuss: What additional evidence is needed? What process protects both academic standards and student fairness?</a:t>
            </a:r>
            <a:endParaRPr lang="en-US" sz="1700" dirty="0"/>
          </a:p>
        </p:txBody>
      </p:sp>
      <p:sp>
        <p:nvSpPr>
          <p:cNvPr id="9" name="Text 6"/>
          <p:cNvSpPr/>
          <p:nvPr/>
        </p:nvSpPr>
        <p:spPr>
          <a:xfrm>
            <a:off x="4370832" y="1307592"/>
            <a:ext cx="3520440" cy="4160520"/>
          </a:xfrm>
          <a:prstGeom prst="rect">
            <a:avLst/>
          </a:prstGeom>
          <a:solidFill>
            <a:srgbClr val="0D2743"/>
          </a:solidFill>
          <a:ln w="12700">
            <a:solidFill>
              <a:srgbClr val="C4863B">
                <a:alpha val="85000"/>
              </a:srgbClr>
            </a:solidFill>
          </a:ln>
        </p:spPr>
        <p:txBody>
          <a:bodyPr wrap="square" lIns="1778" tIns="1778" rIns="1778" bIns="1778" rtlCol="0" anchor="t">
            <a:normAutofit/>
          </a:bodyPr>
          <a:lstStyle/>
          <a:p>
            <a:pPr marL="0" indent="0">
              <a:buNone/>
            </a:pPr>
            <a:r>
              <a:rPr lang="en-US" sz="1700" b="1" dirty="0">
                <a:solidFill>
                  <a:srgbClr val="F7F0E3"/>
                </a:solidFill>
                <a:latin typeface="Georgia" pitchFamily="34" charset="0"/>
                <a:ea typeface="Georgia" pitchFamily="34" charset="-122"/>
                <a:cs typeface="Georgia" pitchFamily="34" charset="-120"/>
              </a:rPr>
              <a:t>Scenario 2: The advising chatbot
</a:t>
            </a:r>
            <a:endParaRPr lang="en-US" sz="1700" dirty="0"/>
          </a:p>
          <a:p>
            <a:pPr marL="0" indent="0">
              <a:buNone/>
            </a:pPr>
            <a:r>
              <a:rPr lang="en-US" sz="1460" dirty="0">
                <a:solidFill>
                  <a:srgbClr val="FFFFFF"/>
                </a:solidFill>
                <a:latin typeface="Arial" pitchFamily="34" charset="0"/>
                <a:ea typeface="Arial" pitchFamily="34" charset="-122"/>
                <a:cs typeface="Arial" pitchFamily="34" charset="-120"/>
              </a:rPr>
              <a:t>A department wants students to use a public AI tool to plan course schedules and degree progress.</a:t>
            </a:r>
            <a:endParaRPr lang="en-US" sz="1700" dirty="0"/>
          </a:p>
          <a:p>
            <a:pPr marL="0" indent="0">
              <a:buNone/>
            </a:pPr>
            <a:endParaRPr lang="en-US" sz="1700" dirty="0"/>
          </a:p>
          <a:p>
            <a:pPr marL="0" indent="0">
              <a:buNone/>
            </a:pPr>
            <a:r>
              <a:rPr lang="en-US" sz="1460" dirty="0">
                <a:solidFill>
                  <a:srgbClr val="FFFFFF"/>
                </a:solidFill>
                <a:latin typeface="Arial" pitchFamily="34" charset="0"/>
                <a:ea typeface="Arial" pitchFamily="34" charset="-122"/>
                <a:cs typeface="Arial" pitchFamily="34" charset="-120"/>
              </a:rPr>
              <a:t>Discuss: What data risks, advising risks, and human review expectations should be addressed before recommending this practice?</a:t>
            </a:r>
            <a:endParaRPr lang="en-US" sz="1700" dirty="0"/>
          </a:p>
        </p:txBody>
      </p:sp>
      <p:sp>
        <p:nvSpPr>
          <p:cNvPr id="10" name="Text 7"/>
          <p:cNvSpPr/>
          <p:nvPr/>
        </p:nvSpPr>
        <p:spPr>
          <a:xfrm>
            <a:off x="8065008" y="1307592"/>
            <a:ext cx="3520440" cy="4160520"/>
          </a:xfrm>
          <a:prstGeom prst="rect">
            <a:avLst/>
          </a:prstGeom>
          <a:solidFill>
            <a:srgbClr val="0D2743"/>
          </a:solidFill>
          <a:ln w="12700">
            <a:solidFill>
              <a:srgbClr val="C4863B">
                <a:alpha val="85000"/>
              </a:srgbClr>
            </a:solidFill>
          </a:ln>
        </p:spPr>
        <p:txBody>
          <a:bodyPr wrap="square" lIns="1778" tIns="1778" rIns="1778" bIns="1778" rtlCol="0" anchor="t">
            <a:normAutofit/>
          </a:bodyPr>
          <a:lstStyle/>
          <a:p>
            <a:pPr marL="0" indent="0">
              <a:buNone/>
            </a:pPr>
            <a:r>
              <a:rPr lang="en-US" sz="1700" b="1" dirty="0">
                <a:solidFill>
                  <a:srgbClr val="F7F0E3"/>
                </a:solidFill>
                <a:latin typeface="Georgia" pitchFamily="34" charset="0"/>
                <a:ea typeface="Georgia" pitchFamily="34" charset="-122"/>
                <a:cs typeface="Georgia" pitchFamily="34" charset="-120"/>
              </a:rPr>
              <a:t>Scenario 3: The unclear assignment
</a:t>
            </a:r>
            <a:endParaRPr lang="en-US" sz="1700" dirty="0"/>
          </a:p>
          <a:p>
            <a:pPr marL="0" indent="0">
              <a:buNone/>
            </a:pPr>
            <a:r>
              <a:rPr lang="en-US" sz="1460" dirty="0">
                <a:solidFill>
                  <a:srgbClr val="FFFFFF"/>
                </a:solidFill>
                <a:latin typeface="Arial" pitchFamily="34" charset="0"/>
                <a:ea typeface="Arial" pitchFamily="34" charset="-122"/>
                <a:cs typeface="Arial" pitchFamily="34" charset="-120"/>
              </a:rPr>
              <a:t>An instructor writes, “AI is allowed,” but gives no further guidance. Students use AI in very different ways.</a:t>
            </a:r>
            <a:endParaRPr lang="en-US" sz="1700" dirty="0"/>
          </a:p>
          <a:p>
            <a:pPr marL="0" indent="0">
              <a:buNone/>
            </a:pPr>
            <a:endParaRPr lang="en-US" sz="1700" dirty="0"/>
          </a:p>
          <a:p>
            <a:pPr marL="0" indent="0">
              <a:buNone/>
            </a:pPr>
            <a:r>
              <a:rPr lang="en-US" sz="1460" dirty="0">
                <a:solidFill>
                  <a:srgbClr val="FFFFFF"/>
                </a:solidFill>
                <a:latin typeface="Arial" pitchFamily="34" charset="0"/>
                <a:ea typeface="Arial" pitchFamily="34" charset="-122"/>
                <a:cs typeface="Arial" pitchFamily="34" charset="-120"/>
              </a:rPr>
              <a:t>Discuss: What should students reasonably have been told before completing the work?</a:t>
            </a:r>
            <a:endParaRPr lang="en-US" sz="1700" dirty="0"/>
          </a:p>
        </p:txBody>
      </p:sp>
      <p:sp>
        <p:nvSpPr>
          <p:cNvPr id="11" name="Text 8"/>
          <p:cNvSpPr/>
          <p:nvPr/>
        </p:nvSpPr>
        <p:spPr>
          <a:xfrm>
            <a:off x="3456432" y="5687568"/>
            <a:ext cx="5303520" cy="384048"/>
          </a:xfrm>
          <a:prstGeom prst="rect">
            <a:avLst/>
          </a:prstGeom>
          <a:solidFill>
            <a:srgbClr val="C4863B"/>
          </a:solidFill>
          <a:ln>
            <a:solidFill>
              <a:srgbClr val="C4863B">
                <a:alpha val="50000"/>
              </a:srgbClr>
            </a:solidFill>
          </a:ln>
        </p:spPr>
        <p:txBody>
          <a:bodyPr wrap="square" lIns="508" tIns="508" rIns="508" bIns="508" rtlCol="0" anchor="ctr">
            <a:normAutofit/>
          </a:bodyPr>
          <a:lstStyle/>
          <a:p>
            <a:pPr marL="0" indent="0" algn="ctr">
              <a:buNone/>
            </a:pPr>
            <a:r>
              <a:rPr lang="en-US" sz="1250" b="1" dirty="0">
                <a:solidFill>
                  <a:srgbClr val="061426"/>
                </a:solidFill>
                <a:latin typeface="Arial" pitchFamily="34" charset="0"/>
                <a:ea typeface="Arial" pitchFamily="34" charset="-122"/>
                <a:cs typeface="Arial" pitchFamily="34" charset="-120"/>
              </a:rPr>
              <a:t>Group task: identify one policy gap, one teaching gap, and one student communication gap.</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61426"/>
        </a:solidFill>
        <a:effectLst/>
      </p:bgPr>
    </p:bg>
    <p:spTree>
      <p:nvGrpSpPr>
        <p:cNvPr id="1" name=""/>
        <p:cNvGrpSpPr/>
        <p:nvPr/>
      </p:nvGrpSpPr>
      <p:grpSpPr>
        <a:xfrm>
          <a:off x="0" y="0"/>
          <a:ext cx="0" cy="0"/>
          <a:chOff x="0" y="0"/>
          <a:chExt cx="0" cy="0"/>
        </a:xfrm>
      </p:grpSpPr>
      <p:sp>
        <p:nvSpPr>
          <p:cNvPr id="2" name="Shape 0"/>
          <p:cNvSpPr/>
          <p:nvPr/>
        </p:nvSpPr>
        <p:spPr>
          <a:xfrm>
            <a:off x="411480" y="6355080"/>
            <a:ext cx="11064240" cy="0"/>
          </a:xfrm>
          <a:prstGeom prst="line">
            <a:avLst/>
          </a:prstGeom>
          <a:noFill/>
          <a:ln w="15240">
            <a:solidFill>
              <a:srgbClr val="C4863B">
                <a:alpha val="90000"/>
              </a:srgbClr>
            </a:solidFill>
            <a:prstDash val="solid"/>
          </a:ln>
        </p:spPr>
        <p:txBody>
          <a:bodyPr/>
          <a:lstStyle/>
          <a:p>
            <a:endParaRPr lang="en-US"/>
          </a:p>
        </p:txBody>
      </p:sp>
      <p:sp>
        <p:nvSpPr>
          <p:cNvPr id="3" name="Text 1"/>
          <p:cNvSpPr/>
          <p:nvPr/>
        </p:nvSpPr>
        <p:spPr>
          <a:xfrm>
            <a:off x="530352" y="256032"/>
            <a:ext cx="5120640" cy="201168"/>
          </a:xfrm>
          <a:prstGeom prst="rect">
            <a:avLst/>
          </a:prstGeom>
          <a:noFill/>
          <a:ln/>
        </p:spPr>
        <p:txBody>
          <a:bodyPr wrap="square" lIns="0" tIns="0" rIns="0" bIns="0" rtlCol="0" anchor="ctr"/>
          <a:lstStyle/>
          <a:p>
            <a:pPr marL="0" indent="0">
              <a:buNone/>
            </a:pPr>
            <a:r>
              <a:rPr lang="en-US" sz="950" b="1" dirty="0">
                <a:solidFill>
                  <a:srgbClr val="E1B465"/>
                </a:solidFill>
                <a:latin typeface="Arial" pitchFamily="34" charset="0"/>
                <a:ea typeface="Arial" pitchFamily="34" charset="-122"/>
                <a:cs typeface="Arial" pitchFamily="34" charset="-120"/>
              </a:rPr>
              <a:t>WHAT LEADERS SHOULD ASK NEXT</a:t>
            </a:r>
            <a:endParaRPr lang="en-US" sz="950" dirty="0"/>
          </a:p>
        </p:txBody>
      </p:sp>
      <p:sp>
        <p:nvSpPr>
          <p:cNvPr id="4" name="Text 2"/>
          <p:cNvSpPr/>
          <p:nvPr/>
        </p:nvSpPr>
        <p:spPr>
          <a:xfrm>
            <a:off x="502920" y="502920"/>
            <a:ext cx="10972800" cy="502920"/>
          </a:xfrm>
          <a:prstGeom prst="rect">
            <a:avLst/>
          </a:prstGeom>
          <a:noFill/>
          <a:ln/>
        </p:spPr>
        <p:txBody>
          <a:bodyPr wrap="square" lIns="0" tIns="0" rIns="0" bIns="0" rtlCol="0" anchor="ctr">
            <a:normAutofit/>
          </a:bodyPr>
          <a:lstStyle/>
          <a:p>
            <a:pPr marL="0" indent="0">
              <a:buNone/>
            </a:pPr>
            <a:r>
              <a:rPr lang="en-US" sz="2500" b="1" dirty="0">
                <a:solidFill>
                  <a:srgbClr val="F7F0E3"/>
                </a:solidFill>
                <a:latin typeface="Georgia" pitchFamily="34" charset="0"/>
                <a:ea typeface="Georgia" pitchFamily="34" charset="-122"/>
                <a:cs typeface="Georgia" pitchFamily="34" charset="-120"/>
              </a:rPr>
              <a:t>Institutional Action Worksheet</a:t>
            </a:r>
            <a:endParaRPr lang="en-US" sz="2500" dirty="0"/>
          </a:p>
        </p:txBody>
      </p:sp>
      <p:sp>
        <p:nvSpPr>
          <p:cNvPr id="5" name="Shape 3"/>
          <p:cNvSpPr/>
          <p:nvPr/>
        </p:nvSpPr>
        <p:spPr>
          <a:xfrm>
            <a:off x="502920" y="1078992"/>
            <a:ext cx="2743200" cy="0"/>
          </a:xfrm>
          <a:prstGeom prst="line">
            <a:avLst/>
          </a:prstGeom>
          <a:noFill/>
          <a:ln w="15240">
            <a:solidFill>
              <a:srgbClr val="C4863B"/>
            </a:solidFill>
            <a:prstDash val="solid"/>
          </a:ln>
        </p:spPr>
        <p:txBody>
          <a:bodyPr/>
          <a:lstStyle/>
          <a:p>
            <a:endParaRPr lang="en-US"/>
          </a:p>
        </p:txBody>
      </p:sp>
      <p:sp>
        <p:nvSpPr>
          <p:cNvPr id="6" name="Text 4"/>
          <p:cNvSpPr/>
          <p:nvPr/>
        </p:nvSpPr>
        <p:spPr>
          <a:xfrm>
            <a:off x="502920" y="6446520"/>
            <a:ext cx="7132320" cy="201168"/>
          </a:xfrm>
          <a:prstGeom prst="rect">
            <a:avLst/>
          </a:prstGeom>
          <a:noFill/>
          <a:ln/>
        </p:spPr>
        <p:txBody>
          <a:bodyPr wrap="square" lIns="0" tIns="0" rIns="0" bIns="0" rtlCol="0" anchor="ctr"/>
          <a:lstStyle/>
          <a:p>
            <a:pPr marL="0" indent="0">
              <a:buNone/>
            </a:pPr>
            <a:r>
              <a:rPr lang="en-US" sz="850" b="1" dirty="0">
                <a:solidFill>
                  <a:srgbClr val="E1B465"/>
                </a:solidFill>
                <a:latin typeface="Arial" pitchFamily="34" charset="0"/>
                <a:ea typeface="Arial" pitchFamily="34" charset="-122"/>
                <a:cs typeface="Arial" pitchFamily="34" charset="-120"/>
              </a:rPr>
              <a:t>AI Month at HEEM • Practical Resources. Responsible Leadership.</a:t>
            </a:r>
            <a:endParaRPr lang="en-US" sz="850" dirty="0"/>
          </a:p>
        </p:txBody>
      </p:sp>
      <p:pic>
        <p:nvPicPr>
          <p:cNvPr id="7" name="Image 0" descr="/mnt/data/heem_logo_transparent.png"/>
          <p:cNvPicPr>
            <a:picLocks noChangeAspect="1"/>
          </p:cNvPicPr>
          <p:nvPr/>
        </p:nvPicPr>
        <p:blipFill>
          <a:blip r:embed="rId3"/>
          <a:stretch>
            <a:fillRect/>
          </a:stretch>
        </p:blipFill>
        <p:spPr>
          <a:xfrm>
            <a:off x="11686032" y="6272784"/>
            <a:ext cx="347472" cy="347472"/>
          </a:xfrm>
          <a:prstGeom prst="rect">
            <a:avLst/>
          </a:prstGeom>
        </p:spPr>
      </p:pic>
      <p:sp>
        <p:nvSpPr>
          <p:cNvPr id="8" name="Text 5"/>
          <p:cNvSpPr/>
          <p:nvPr/>
        </p:nvSpPr>
        <p:spPr>
          <a:xfrm>
            <a:off x="777240" y="1325880"/>
            <a:ext cx="5349240" cy="4297680"/>
          </a:xfrm>
          <a:prstGeom prst="rect">
            <a:avLst/>
          </a:prstGeom>
          <a:solidFill>
            <a:srgbClr val="0D2743"/>
          </a:solidFill>
          <a:ln w="12700">
            <a:solidFill>
              <a:srgbClr val="C4863B">
                <a:alpha val="85000"/>
              </a:srgbClr>
            </a:solidFill>
          </a:ln>
        </p:spPr>
        <p:txBody>
          <a:bodyPr wrap="square" lIns="1778" tIns="1778" rIns="1778" bIns="1778" rtlCol="0" anchor="t">
            <a:normAutofit/>
          </a:bodyPr>
          <a:lstStyle/>
          <a:p>
            <a:pPr marL="0" indent="0">
              <a:buNone/>
            </a:pPr>
            <a:r>
              <a:rPr lang="en-US" sz="1900" b="1" dirty="0">
                <a:solidFill>
                  <a:srgbClr val="F7F0E3"/>
                </a:solidFill>
                <a:latin typeface="Georgia" pitchFamily="34" charset="0"/>
                <a:ea typeface="Georgia" pitchFamily="34" charset="-122"/>
                <a:cs typeface="Georgia" pitchFamily="34" charset="-120"/>
              </a:rPr>
              <a:t>First five questions
</a:t>
            </a:r>
            <a:endParaRPr lang="en-US" sz="1900" dirty="0"/>
          </a:p>
          <a:p>
            <a:pPr marL="0" indent="0">
              <a:buNone/>
            </a:pPr>
            <a:r>
              <a:rPr lang="en-US" sz="1540" dirty="0">
                <a:solidFill>
                  <a:srgbClr val="FFFFFF"/>
                </a:solidFill>
                <a:latin typeface="Arial" pitchFamily="34" charset="0"/>
                <a:ea typeface="Arial" pitchFamily="34" charset="-122"/>
                <a:cs typeface="Arial" pitchFamily="34" charset="-120"/>
              </a:rPr>
              <a:t>• Can students find clear AI expectations before beginning work?</a:t>
            </a:r>
            <a:endParaRPr lang="en-US" sz="1900" dirty="0"/>
          </a:p>
          <a:p>
            <a:pPr marL="0" indent="0">
              <a:buNone/>
            </a:pPr>
            <a:r>
              <a:rPr lang="en-US" sz="1540" dirty="0">
                <a:solidFill>
                  <a:srgbClr val="FFFFFF"/>
                </a:solidFill>
                <a:latin typeface="Arial" pitchFamily="34" charset="0"/>
                <a:ea typeface="Arial" pitchFamily="34" charset="-122"/>
                <a:cs typeface="Arial" pitchFamily="34" charset="-120"/>
              </a:rPr>
              <a:t>• Do syllabi and assignments distinguish allowed, limited, and prohibited AI use?</a:t>
            </a:r>
            <a:endParaRPr lang="en-US" sz="1900" dirty="0"/>
          </a:p>
          <a:p>
            <a:pPr marL="0" indent="0">
              <a:buNone/>
            </a:pPr>
            <a:r>
              <a:rPr lang="en-US" sz="1540" dirty="0">
                <a:solidFill>
                  <a:srgbClr val="FFFFFF"/>
                </a:solidFill>
                <a:latin typeface="Arial" pitchFamily="34" charset="0"/>
                <a:ea typeface="Arial" pitchFamily="34" charset="-122"/>
                <a:cs typeface="Arial" pitchFamily="34" charset="-120"/>
              </a:rPr>
              <a:t>• Do students know when to disclose or cite AI assistance?</a:t>
            </a:r>
            <a:endParaRPr lang="en-US" sz="1900" dirty="0"/>
          </a:p>
          <a:p>
            <a:pPr marL="0" indent="0">
              <a:buNone/>
            </a:pPr>
            <a:r>
              <a:rPr lang="en-US" sz="1540" dirty="0">
                <a:solidFill>
                  <a:srgbClr val="FFFFFF"/>
                </a:solidFill>
                <a:latin typeface="Arial" pitchFamily="34" charset="0"/>
                <a:ea typeface="Arial" pitchFamily="34" charset="-122"/>
                <a:cs typeface="Arial" pitchFamily="34" charset="-120"/>
              </a:rPr>
              <a:t>• Do faculty know how to communicate AI expectations consistently?</a:t>
            </a:r>
            <a:endParaRPr lang="en-US" sz="1900" dirty="0"/>
          </a:p>
          <a:p>
            <a:pPr marL="0" indent="0">
              <a:buNone/>
            </a:pPr>
            <a:r>
              <a:rPr lang="en-US" sz="1540" dirty="0">
                <a:solidFill>
                  <a:srgbClr val="FFFFFF"/>
                </a:solidFill>
                <a:latin typeface="Arial" pitchFamily="34" charset="0"/>
                <a:ea typeface="Arial" pitchFamily="34" charset="-122"/>
                <a:cs typeface="Arial" pitchFamily="34" charset="-120"/>
              </a:rPr>
              <a:t>• Are AI detection tools governed by evidence and due process standards?</a:t>
            </a:r>
            <a:endParaRPr lang="en-US" sz="1900" dirty="0"/>
          </a:p>
        </p:txBody>
      </p:sp>
      <p:sp>
        <p:nvSpPr>
          <p:cNvPr id="9" name="Text 6"/>
          <p:cNvSpPr/>
          <p:nvPr/>
        </p:nvSpPr>
        <p:spPr>
          <a:xfrm>
            <a:off x="6382512" y="1325880"/>
            <a:ext cx="5029200" cy="4297680"/>
          </a:xfrm>
          <a:prstGeom prst="rect">
            <a:avLst/>
          </a:prstGeom>
          <a:solidFill>
            <a:srgbClr val="0D2743"/>
          </a:solidFill>
          <a:ln w="12700">
            <a:solidFill>
              <a:srgbClr val="C4863B">
                <a:alpha val="85000"/>
              </a:srgbClr>
            </a:solidFill>
          </a:ln>
        </p:spPr>
        <p:txBody>
          <a:bodyPr wrap="square" lIns="1778" tIns="1778" rIns="1778" bIns="1778" rtlCol="0" anchor="t">
            <a:normAutofit/>
          </a:bodyPr>
          <a:lstStyle/>
          <a:p>
            <a:pPr marL="0" indent="0">
              <a:buNone/>
            </a:pPr>
            <a:r>
              <a:rPr lang="en-US" sz="1900" b="1" dirty="0">
                <a:solidFill>
                  <a:srgbClr val="F7F0E3"/>
                </a:solidFill>
                <a:latin typeface="Georgia" pitchFamily="34" charset="0"/>
                <a:ea typeface="Georgia" pitchFamily="34" charset="-122"/>
                <a:cs typeface="Georgia" pitchFamily="34" charset="-120"/>
              </a:rPr>
              <a:t>Next five questions
</a:t>
            </a:r>
            <a:endParaRPr lang="en-US" sz="1900" dirty="0"/>
          </a:p>
          <a:p>
            <a:pPr marL="0" indent="0">
              <a:buNone/>
            </a:pPr>
            <a:r>
              <a:rPr lang="en-US" sz="1540" dirty="0">
                <a:solidFill>
                  <a:srgbClr val="FFFFFF"/>
                </a:solidFill>
                <a:latin typeface="Arial" pitchFamily="34" charset="0"/>
                <a:ea typeface="Arial" pitchFamily="34" charset="-122"/>
                <a:cs typeface="Arial" pitchFamily="34" charset="-120"/>
              </a:rPr>
              <a:t>• Do students know what information should never enter public AI systems?</a:t>
            </a:r>
            <a:endParaRPr lang="en-US" sz="1900" dirty="0"/>
          </a:p>
          <a:p>
            <a:pPr marL="0" indent="0">
              <a:buNone/>
            </a:pPr>
            <a:r>
              <a:rPr lang="en-US" sz="1540" dirty="0">
                <a:solidFill>
                  <a:srgbClr val="FFFFFF"/>
                </a:solidFill>
                <a:latin typeface="Arial" pitchFamily="34" charset="0"/>
                <a:ea typeface="Arial" pitchFamily="34" charset="-122"/>
                <a:cs typeface="Arial" pitchFamily="34" charset="-120"/>
              </a:rPr>
              <a:t>• Are privacy, copyright, and intellectual property risks addressed in student guidance?</a:t>
            </a:r>
            <a:endParaRPr lang="en-US" sz="1900" dirty="0"/>
          </a:p>
          <a:p>
            <a:pPr marL="0" indent="0">
              <a:buNone/>
            </a:pPr>
            <a:r>
              <a:rPr lang="en-US" sz="1540" dirty="0">
                <a:solidFill>
                  <a:srgbClr val="FFFFFF"/>
                </a:solidFill>
                <a:latin typeface="Arial" pitchFamily="34" charset="0"/>
                <a:ea typeface="Arial" pitchFamily="34" charset="-122"/>
                <a:cs typeface="Arial" pitchFamily="34" charset="-120"/>
              </a:rPr>
              <a:t>• Are AI tools accessible and reasonably equitable for required use?</a:t>
            </a:r>
            <a:endParaRPr lang="en-US" sz="1900" dirty="0"/>
          </a:p>
          <a:p>
            <a:pPr marL="0" indent="0">
              <a:buNone/>
            </a:pPr>
            <a:r>
              <a:rPr lang="en-US" sz="1540" dirty="0">
                <a:solidFill>
                  <a:srgbClr val="FFFFFF"/>
                </a:solidFill>
                <a:latin typeface="Arial" pitchFamily="34" charset="0"/>
                <a:ea typeface="Arial" pitchFamily="34" charset="-122"/>
                <a:cs typeface="Arial" pitchFamily="34" charset="-120"/>
              </a:rPr>
              <a:t>• Do assignments still measure intended learning outcomes?</a:t>
            </a:r>
            <a:endParaRPr lang="en-US" sz="1900" dirty="0"/>
          </a:p>
          <a:p>
            <a:pPr marL="0" indent="0">
              <a:buNone/>
            </a:pPr>
            <a:r>
              <a:rPr lang="en-US" sz="1540" dirty="0">
                <a:solidFill>
                  <a:srgbClr val="FFFFFF"/>
                </a:solidFill>
                <a:latin typeface="Arial" pitchFamily="34" charset="0"/>
                <a:ea typeface="Arial" pitchFamily="34" charset="-122"/>
                <a:cs typeface="Arial" pitchFamily="34" charset="-120"/>
              </a:rPr>
              <a:t>• Who owns institutional responsibility for student AI guidance?</a:t>
            </a:r>
            <a:endParaRPr lang="en-US" sz="1900" dirty="0"/>
          </a:p>
        </p:txBody>
      </p:sp>
      <p:sp>
        <p:nvSpPr>
          <p:cNvPr id="10" name="Text 7"/>
          <p:cNvSpPr/>
          <p:nvPr/>
        </p:nvSpPr>
        <p:spPr>
          <a:xfrm>
            <a:off x="594360" y="6053328"/>
            <a:ext cx="10469880" cy="228600"/>
          </a:xfrm>
          <a:prstGeom prst="rect">
            <a:avLst/>
          </a:prstGeom>
          <a:noFill/>
          <a:ln/>
        </p:spPr>
        <p:txBody>
          <a:bodyPr wrap="square" lIns="254" tIns="254" rIns="254" bIns="254" rtlCol="0" anchor="ctr">
            <a:normAutofit/>
          </a:bodyPr>
          <a:lstStyle/>
          <a:p>
            <a:pPr marL="0" indent="0">
              <a:buNone/>
            </a:pPr>
            <a:r>
              <a:rPr lang="en-US" sz="820" i="1" dirty="0">
                <a:solidFill>
                  <a:srgbClr val="98A6B3"/>
                </a:solidFill>
                <a:latin typeface="Arial" pitchFamily="34" charset="0"/>
                <a:ea typeface="Arial" pitchFamily="34" charset="-122"/>
                <a:cs typeface="Arial" pitchFamily="34" charset="-120"/>
              </a:rPr>
              <a:t>Go deeper: Use with Student AI Guidance Templates and Faculty AI Use Scale for Assignments</a:t>
            </a:r>
            <a:endParaRPr lang="en-US" sz="82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61426"/>
        </a:solidFill>
        <a:effectLst/>
      </p:bgPr>
    </p:bg>
    <p:spTree>
      <p:nvGrpSpPr>
        <p:cNvPr id="1" name=""/>
        <p:cNvGrpSpPr/>
        <p:nvPr/>
      </p:nvGrpSpPr>
      <p:grpSpPr>
        <a:xfrm>
          <a:off x="0" y="0"/>
          <a:ext cx="0" cy="0"/>
          <a:chOff x="0" y="0"/>
          <a:chExt cx="0" cy="0"/>
        </a:xfrm>
      </p:grpSpPr>
      <p:sp>
        <p:nvSpPr>
          <p:cNvPr id="2" name="Shape 0"/>
          <p:cNvSpPr/>
          <p:nvPr/>
        </p:nvSpPr>
        <p:spPr>
          <a:xfrm>
            <a:off x="411480" y="6355080"/>
            <a:ext cx="11064240" cy="0"/>
          </a:xfrm>
          <a:prstGeom prst="line">
            <a:avLst/>
          </a:prstGeom>
          <a:noFill/>
          <a:ln w="15240">
            <a:solidFill>
              <a:srgbClr val="C4863B">
                <a:alpha val="90000"/>
              </a:srgbClr>
            </a:solidFill>
            <a:prstDash val="solid"/>
          </a:ln>
        </p:spPr>
        <p:txBody>
          <a:bodyPr/>
          <a:lstStyle/>
          <a:p>
            <a:endParaRPr lang="en-US"/>
          </a:p>
        </p:txBody>
      </p:sp>
      <p:sp>
        <p:nvSpPr>
          <p:cNvPr id="3" name="Text 1"/>
          <p:cNvSpPr/>
          <p:nvPr/>
        </p:nvSpPr>
        <p:spPr>
          <a:xfrm>
            <a:off x="530352" y="256032"/>
            <a:ext cx="5120640" cy="201168"/>
          </a:xfrm>
          <a:prstGeom prst="rect">
            <a:avLst/>
          </a:prstGeom>
          <a:noFill/>
          <a:ln/>
        </p:spPr>
        <p:txBody>
          <a:bodyPr wrap="square" lIns="0" tIns="0" rIns="0" bIns="0" rtlCol="0" anchor="ctr"/>
          <a:lstStyle/>
          <a:p>
            <a:pPr marL="0" indent="0">
              <a:buNone/>
            </a:pPr>
            <a:r>
              <a:rPr lang="en-US" sz="950" b="1" dirty="0">
                <a:solidFill>
                  <a:srgbClr val="E1B465"/>
                </a:solidFill>
                <a:latin typeface="Arial" pitchFamily="34" charset="0"/>
                <a:ea typeface="Arial" pitchFamily="34" charset="-122"/>
                <a:cs typeface="Arial" pitchFamily="34" charset="-120"/>
              </a:rPr>
              <a:t>SOURCE GUIDE</a:t>
            </a:r>
            <a:endParaRPr lang="en-US" sz="950" dirty="0"/>
          </a:p>
        </p:txBody>
      </p:sp>
      <p:sp>
        <p:nvSpPr>
          <p:cNvPr id="4" name="Text 2"/>
          <p:cNvSpPr/>
          <p:nvPr/>
        </p:nvSpPr>
        <p:spPr>
          <a:xfrm>
            <a:off x="502920" y="502920"/>
            <a:ext cx="10972800" cy="502920"/>
          </a:xfrm>
          <a:prstGeom prst="rect">
            <a:avLst/>
          </a:prstGeom>
          <a:noFill/>
          <a:ln/>
        </p:spPr>
        <p:txBody>
          <a:bodyPr wrap="square" lIns="0" tIns="0" rIns="0" bIns="0" rtlCol="0" anchor="ctr">
            <a:normAutofit/>
          </a:bodyPr>
          <a:lstStyle/>
          <a:p>
            <a:pPr marL="0" indent="0">
              <a:buNone/>
            </a:pPr>
            <a:r>
              <a:rPr lang="en-US" sz="2500" b="1" dirty="0">
                <a:solidFill>
                  <a:srgbClr val="F7F0E3"/>
                </a:solidFill>
                <a:latin typeface="Georgia" pitchFamily="34" charset="0"/>
                <a:ea typeface="Georgia" pitchFamily="34" charset="-122"/>
                <a:cs typeface="Georgia" pitchFamily="34" charset="-120"/>
              </a:rPr>
              <a:t>Selected Sources and Further Reading</a:t>
            </a:r>
            <a:endParaRPr lang="en-US" sz="2500" dirty="0"/>
          </a:p>
        </p:txBody>
      </p:sp>
      <p:sp>
        <p:nvSpPr>
          <p:cNvPr id="5" name="Shape 3"/>
          <p:cNvSpPr/>
          <p:nvPr/>
        </p:nvSpPr>
        <p:spPr>
          <a:xfrm>
            <a:off x="502920" y="1078992"/>
            <a:ext cx="2743200" cy="0"/>
          </a:xfrm>
          <a:prstGeom prst="line">
            <a:avLst/>
          </a:prstGeom>
          <a:noFill/>
          <a:ln w="15240">
            <a:solidFill>
              <a:srgbClr val="C4863B"/>
            </a:solidFill>
            <a:prstDash val="solid"/>
          </a:ln>
        </p:spPr>
        <p:txBody>
          <a:bodyPr/>
          <a:lstStyle/>
          <a:p>
            <a:endParaRPr lang="en-US"/>
          </a:p>
        </p:txBody>
      </p:sp>
      <p:sp>
        <p:nvSpPr>
          <p:cNvPr id="6" name="Text 4"/>
          <p:cNvSpPr/>
          <p:nvPr/>
        </p:nvSpPr>
        <p:spPr>
          <a:xfrm>
            <a:off x="502920" y="6446520"/>
            <a:ext cx="7132320" cy="201168"/>
          </a:xfrm>
          <a:prstGeom prst="rect">
            <a:avLst/>
          </a:prstGeom>
          <a:noFill/>
          <a:ln/>
        </p:spPr>
        <p:txBody>
          <a:bodyPr wrap="square" lIns="0" tIns="0" rIns="0" bIns="0" rtlCol="0" anchor="ctr"/>
          <a:lstStyle/>
          <a:p>
            <a:pPr marL="0" indent="0">
              <a:buNone/>
            </a:pPr>
            <a:r>
              <a:rPr lang="en-US" sz="850" b="1" dirty="0">
                <a:solidFill>
                  <a:srgbClr val="E1B465"/>
                </a:solidFill>
                <a:latin typeface="Arial" pitchFamily="34" charset="0"/>
                <a:ea typeface="Arial" pitchFamily="34" charset="-122"/>
                <a:cs typeface="Arial" pitchFamily="34" charset="-120"/>
              </a:rPr>
              <a:t>AI Month at HEEM • Practical Resources. Responsible Leadership.</a:t>
            </a:r>
            <a:endParaRPr lang="en-US" sz="850" dirty="0"/>
          </a:p>
        </p:txBody>
      </p:sp>
      <p:pic>
        <p:nvPicPr>
          <p:cNvPr id="7" name="Image 0" descr="/mnt/data/heem_logo_transparent.png"/>
          <p:cNvPicPr>
            <a:picLocks noChangeAspect="1"/>
          </p:cNvPicPr>
          <p:nvPr/>
        </p:nvPicPr>
        <p:blipFill>
          <a:blip r:embed="rId3"/>
          <a:stretch>
            <a:fillRect/>
          </a:stretch>
        </p:blipFill>
        <p:spPr>
          <a:xfrm>
            <a:off x="11686032" y="6272784"/>
            <a:ext cx="347472" cy="347472"/>
          </a:xfrm>
          <a:prstGeom prst="rect">
            <a:avLst/>
          </a:prstGeom>
        </p:spPr>
      </p:pic>
      <p:sp>
        <p:nvSpPr>
          <p:cNvPr id="8" name="Text 5"/>
          <p:cNvSpPr/>
          <p:nvPr/>
        </p:nvSpPr>
        <p:spPr>
          <a:xfrm>
            <a:off x="749808" y="1325880"/>
            <a:ext cx="10744200" cy="4206240"/>
          </a:xfrm>
          <a:prstGeom prst="rect">
            <a:avLst/>
          </a:prstGeom>
          <a:solidFill>
            <a:srgbClr val="0D2743"/>
          </a:solidFill>
          <a:ln w="12700">
            <a:solidFill>
              <a:srgbClr val="C4863B">
                <a:alpha val="85000"/>
              </a:srgbClr>
            </a:solidFill>
          </a:ln>
        </p:spPr>
        <p:txBody>
          <a:bodyPr wrap="square" lIns="1778" tIns="1778" rIns="1778" bIns="1778" rtlCol="0" anchor="t">
            <a:normAutofit/>
          </a:bodyPr>
          <a:lstStyle/>
          <a:p>
            <a:pPr marL="0" indent="0">
              <a:buNone/>
            </a:pPr>
            <a:r>
              <a:rPr lang="en-US" sz="2000" b="1" dirty="0">
                <a:solidFill>
                  <a:srgbClr val="F7F0E3"/>
                </a:solidFill>
                <a:latin typeface="Georgia" pitchFamily="34" charset="0"/>
                <a:ea typeface="Georgia" pitchFamily="34" charset="-122"/>
                <a:cs typeface="Georgia" pitchFamily="34" charset="-120"/>
              </a:rPr>
              <a:t>Use these sources to go deeper
</a:t>
            </a:r>
            <a:endParaRPr lang="en-US" sz="2000" dirty="0"/>
          </a:p>
          <a:p>
            <a:pPr marL="0" indent="0">
              <a:buNone/>
            </a:pPr>
            <a:r>
              <a:rPr lang="en-US" sz="1450" dirty="0">
                <a:solidFill>
                  <a:srgbClr val="FFFFFF"/>
                </a:solidFill>
                <a:latin typeface="Arial" pitchFamily="34" charset="0"/>
                <a:ea typeface="Arial" pitchFamily="34" charset="-122"/>
                <a:cs typeface="Arial" pitchFamily="34" charset="-120"/>
              </a:rPr>
              <a:t>1. NIST. Artificial Intelligence Risk Management Framework: Generative Artificial Intelligence Profile, NIST AI 600-1, 2024.</a:t>
            </a:r>
            <a:endParaRPr lang="en-US" sz="2000" dirty="0"/>
          </a:p>
          <a:p>
            <a:pPr marL="0" indent="0">
              <a:buNone/>
            </a:pPr>
            <a:r>
              <a:rPr lang="en-US" sz="1450" dirty="0">
                <a:solidFill>
                  <a:srgbClr val="FFFFFF"/>
                </a:solidFill>
                <a:latin typeface="Arial" pitchFamily="34" charset="0"/>
                <a:ea typeface="Arial" pitchFamily="34" charset="-122"/>
                <a:cs typeface="Arial" pitchFamily="34" charset="-120"/>
              </a:rPr>
              <a:t>https://nvlpubs.nist.gov/nistpubs/ai/NIST.AI.600-1.pdf</a:t>
            </a:r>
            <a:endParaRPr lang="en-US" sz="2000" dirty="0"/>
          </a:p>
          <a:p>
            <a:pPr marL="0" indent="0">
              <a:buNone/>
            </a:pPr>
            <a:endParaRPr lang="en-US" sz="2000" dirty="0"/>
          </a:p>
          <a:p>
            <a:pPr marL="0" indent="0">
              <a:buNone/>
            </a:pPr>
            <a:r>
              <a:rPr lang="en-US" sz="1450" dirty="0">
                <a:solidFill>
                  <a:srgbClr val="FFFFFF"/>
                </a:solidFill>
                <a:latin typeface="Arial" pitchFamily="34" charset="0"/>
                <a:ea typeface="Arial" pitchFamily="34" charset="-122"/>
                <a:cs typeface="Arial" pitchFamily="34" charset="-120"/>
              </a:rPr>
              <a:t>2. UNESCO. AI Competency Framework for Students, 2024.</a:t>
            </a:r>
            <a:endParaRPr lang="en-US" sz="2000" dirty="0"/>
          </a:p>
          <a:p>
            <a:pPr marL="0" indent="0">
              <a:buNone/>
            </a:pPr>
            <a:r>
              <a:rPr lang="en-US" sz="1450" dirty="0">
                <a:solidFill>
                  <a:srgbClr val="FFFFFF"/>
                </a:solidFill>
                <a:latin typeface="Arial" pitchFamily="34" charset="0"/>
                <a:ea typeface="Arial" pitchFamily="34" charset="-122"/>
                <a:cs typeface="Arial" pitchFamily="34" charset="-120"/>
              </a:rPr>
              <a:t>https://www.unesco.org/en/articles/ai-competency-framework-students</a:t>
            </a:r>
            <a:endParaRPr lang="en-US" sz="2000" dirty="0"/>
          </a:p>
          <a:p>
            <a:pPr marL="0" indent="0">
              <a:buNone/>
            </a:pPr>
            <a:endParaRPr lang="en-US" sz="2000" dirty="0"/>
          </a:p>
          <a:p>
            <a:pPr marL="0" indent="0">
              <a:buNone/>
            </a:pPr>
            <a:r>
              <a:rPr lang="en-US" sz="1450" dirty="0">
                <a:solidFill>
                  <a:srgbClr val="FFFFFF"/>
                </a:solidFill>
                <a:latin typeface="Arial" pitchFamily="34" charset="0"/>
                <a:ea typeface="Arial" pitchFamily="34" charset="-122"/>
                <a:cs typeface="Arial" pitchFamily="34" charset="-120"/>
              </a:rPr>
              <a:t>3. OECD. Digital Education Outlook 2026.</a:t>
            </a:r>
            <a:endParaRPr lang="en-US" sz="2000" dirty="0"/>
          </a:p>
          <a:p>
            <a:pPr marL="0" indent="0">
              <a:buNone/>
            </a:pPr>
            <a:r>
              <a:rPr lang="en-US" sz="1450" dirty="0">
                <a:solidFill>
                  <a:srgbClr val="FFFFFF"/>
                </a:solidFill>
                <a:latin typeface="Arial" pitchFamily="34" charset="0"/>
                <a:ea typeface="Arial" pitchFamily="34" charset="-122"/>
                <a:cs typeface="Arial" pitchFamily="34" charset="-120"/>
              </a:rPr>
              <a:t>https://www.oecd.org/en/publications/oecd-digital-education-outlook-2026_062a7394-en.html</a:t>
            </a:r>
            <a:endParaRPr lang="en-US" sz="2000" dirty="0"/>
          </a:p>
          <a:p>
            <a:pPr marL="0" indent="0">
              <a:buNone/>
            </a:pPr>
            <a:endParaRPr lang="en-US" sz="2000" dirty="0"/>
          </a:p>
          <a:p>
            <a:pPr marL="0" indent="0">
              <a:buNone/>
            </a:pPr>
            <a:r>
              <a:rPr lang="en-US" sz="1450" dirty="0">
                <a:solidFill>
                  <a:srgbClr val="FFFFFF"/>
                </a:solidFill>
                <a:latin typeface="Arial" pitchFamily="34" charset="0"/>
                <a:ea typeface="Arial" pitchFamily="34" charset="-122"/>
                <a:cs typeface="Arial" pitchFamily="34" charset="-120"/>
              </a:rPr>
              <a:t>4. Turnitin. Using the AI Writing Report.</a:t>
            </a:r>
            <a:endParaRPr lang="en-US" sz="2000" dirty="0"/>
          </a:p>
          <a:p>
            <a:pPr marL="0" indent="0">
              <a:buNone/>
            </a:pPr>
            <a:r>
              <a:rPr lang="en-US" sz="1450" dirty="0">
                <a:solidFill>
                  <a:srgbClr val="FFFFFF"/>
                </a:solidFill>
                <a:latin typeface="Arial" pitchFamily="34" charset="0"/>
                <a:ea typeface="Arial" pitchFamily="34" charset="-122"/>
                <a:cs typeface="Arial" pitchFamily="34" charset="-120"/>
              </a:rPr>
              <a:t>https://guides.turnitin.com/hc/en-us/articles/22774058814093-Using-the-AI-Writing-Report</a:t>
            </a:r>
            <a:endParaRPr lang="en-US" sz="2000" dirty="0"/>
          </a:p>
        </p:txBody>
      </p:sp>
      <p:sp>
        <p:nvSpPr>
          <p:cNvPr id="9" name="Text 6"/>
          <p:cNvSpPr/>
          <p:nvPr/>
        </p:nvSpPr>
        <p:spPr>
          <a:xfrm>
            <a:off x="868680" y="5715000"/>
            <a:ext cx="10469880" cy="475488"/>
          </a:xfrm>
          <a:prstGeom prst="rect">
            <a:avLst/>
          </a:prstGeom>
          <a:noFill/>
          <a:ln/>
        </p:spPr>
        <p:txBody>
          <a:bodyPr wrap="square" lIns="254" tIns="254" rIns="254" bIns="254" rtlCol="0" anchor="ctr">
            <a:normAutofit/>
          </a:bodyPr>
          <a:lstStyle/>
          <a:p>
            <a:pPr marL="0" indent="0">
              <a:buNone/>
            </a:pPr>
            <a:r>
              <a:rPr lang="en-US" sz="950" i="1" dirty="0">
                <a:solidFill>
                  <a:srgbClr val="C9D0D8"/>
                </a:solidFill>
                <a:latin typeface="Arial" pitchFamily="34" charset="0"/>
                <a:ea typeface="Arial" pitchFamily="34" charset="-122"/>
                <a:cs typeface="Arial" pitchFamily="34" charset="-120"/>
              </a:rPr>
              <a:t>Note: This deck is designed for institutional discussion and professional development. It is not legal advice and should be adapted to institutional policy, bargaining agreements, applicable law, accreditation context, and governance processes.</a:t>
            </a:r>
            <a:endParaRPr lang="en-US" sz="9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61426"/>
        </a:solidFill>
        <a:effectLst/>
      </p:bgPr>
    </p:bg>
    <p:spTree>
      <p:nvGrpSpPr>
        <p:cNvPr id="1" name=""/>
        <p:cNvGrpSpPr/>
        <p:nvPr/>
      </p:nvGrpSpPr>
      <p:grpSpPr>
        <a:xfrm>
          <a:off x="0" y="0"/>
          <a:ext cx="0" cy="0"/>
          <a:chOff x="0" y="0"/>
          <a:chExt cx="0" cy="0"/>
        </a:xfrm>
      </p:grpSpPr>
      <p:sp>
        <p:nvSpPr>
          <p:cNvPr id="2" name="Shape 0"/>
          <p:cNvSpPr/>
          <p:nvPr/>
        </p:nvSpPr>
        <p:spPr>
          <a:xfrm>
            <a:off x="411480" y="6355080"/>
            <a:ext cx="11064240" cy="0"/>
          </a:xfrm>
          <a:prstGeom prst="line">
            <a:avLst/>
          </a:prstGeom>
          <a:noFill/>
          <a:ln w="15240">
            <a:solidFill>
              <a:srgbClr val="C4863B">
                <a:alpha val="90000"/>
              </a:srgbClr>
            </a:solidFill>
            <a:prstDash val="solid"/>
          </a:ln>
        </p:spPr>
        <p:txBody>
          <a:bodyPr/>
          <a:lstStyle/>
          <a:p>
            <a:endParaRPr lang="en-US"/>
          </a:p>
        </p:txBody>
      </p:sp>
      <p:sp>
        <p:nvSpPr>
          <p:cNvPr id="3" name="Text 1"/>
          <p:cNvSpPr/>
          <p:nvPr/>
        </p:nvSpPr>
        <p:spPr>
          <a:xfrm>
            <a:off x="530352" y="256032"/>
            <a:ext cx="5120640" cy="201168"/>
          </a:xfrm>
          <a:prstGeom prst="rect">
            <a:avLst/>
          </a:prstGeom>
          <a:noFill/>
          <a:ln/>
        </p:spPr>
        <p:txBody>
          <a:bodyPr wrap="square" lIns="0" tIns="0" rIns="0" bIns="0" rtlCol="0" anchor="ctr"/>
          <a:lstStyle/>
          <a:p>
            <a:pPr marL="0" indent="0">
              <a:buNone/>
            </a:pPr>
            <a:r>
              <a:rPr lang="en-US" sz="950" b="1" dirty="0">
                <a:solidFill>
                  <a:srgbClr val="E1B465"/>
                </a:solidFill>
                <a:latin typeface="Arial" pitchFamily="34" charset="0"/>
                <a:ea typeface="Arial" pitchFamily="34" charset="-122"/>
                <a:cs typeface="Arial" pitchFamily="34" charset="-120"/>
              </a:rPr>
              <a:t>FACILITATOR GUIDE</a:t>
            </a:r>
            <a:endParaRPr lang="en-US" sz="950" dirty="0"/>
          </a:p>
        </p:txBody>
      </p:sp>
      <p:sp>
        <p:nvSpPr>
          <p:cNvPr id="4" name="Text 2"/>
          <p:cNvSpPr/>
          <p:nvPr/>
        </p:nvSpPr>
        <p:spPr>
          <a:xfrm>
            <a:off x="502920" y="502920"/>
            <a:ext cx="10972800" cy="502920"/>
          </a:xfrm>
          <a:prstGeom prst="rect">
            <a:avLst/>
          </a:prstGeom>
          <a:noFill/>
          <a:ln/>
        </p:spPr>
        <p:txBody>
          <a:bodyPr wrap="square" lIns="0" tIns="0" rIns="0" bIns="0" rtlCol="0" anchor="ctr">
            <a:normAutofit/>
          </a:bodyPr>
          <a:lstStyle/>
          <a:p>
            <a:pPr marL="0" indent="0">
              <a:buNone/>
            </a:pPr>
            <a:r>
              <a:rPr lang="en-US" sz="2500" b="1" dirty="0">
                <a:solidFill>
                  <a:srgbClr val="F7F0E3"/>
                </a:solidFill>
                <a:latin typeface="Georgia" pitchFamily="34" charset="0"/>
                <a:ea typeface="Georgia" pitchFamily="34" charset="-122"/>
                <a:cs typeface="Georgia" pitchFamily="34" charset="-120"/>
              </a:rPr>
              <a:t>How to Use This Deck</a:t>
            </a:r>
            <a:endParaRPr lang="en-US" sz="2500" dirty="0"/>
          </a:p>
        </p:txBody>
      </p:sp>
      <p:sp>
        <p:nvSpPr>
          <p:cNvPr id="5" name="Shape 3"/>
          <p:cNvSpPr/>
          <p:nvPr/>
        </p:nvSpPr>
        <p:spPr>
          <a:xfrm>
            <a:off x="502920" y="1078992"/>
            <a:ext cx="2743200" cy="0"/>
          </a:xfrm>
          <a:prstGeom prst="line">
            <a:avLst/>
          </a:prstGeom>
          <a:noFill/>
          <a:ln w="15240">
            <a:solidFill>
              <a:srgbClr val="C4863B"/>
            </a:solidFill>
            <a:prstDash val="solid"/>
          </a:ln>
        </p:spPr>
        <p:txBody>
          <a:bodyPr/>
          <a:lstStyle/>
          <a:p>
            <a:endParaRPr lang="en-US"/>
          </a:p>
        </p:txBody>
      </p:sp>
      <p:sp>
        <p:nvSpPr>
          <p:cNvPr id="6" name="Text 4"/>
          <p:cNvSpPr/>
          <p:nvPr/>
        </p:nvSpPr>
        <p:spPr>
          <a:xfrm>
            <a:off x="502920" y="6446520"/>
            <a:ext cx="7132320" cy="201168"/>
          </a:xfrm>
          <a:prstGeom prst="rect">
            <a:avLst/>
          </a:prstGeom>
          <a:noFill/>
          <a:ln/>
        </p:spPr>
        <p:txBody>
          <a:bodyPr wrap="square" lIns="0" tIns="0" rIns="0" bIns="0" rtlCol="0" anchor="ctr"/>
          <a:lstStyle/>
          <a:p>
            <a:pPr marL="0" indent="0">
              <a:buNone/>
            </a:pPr>
            <a:r>
              <a:rPr lang="en-US" sz="850" b="1" dirty="0">
                <a:solidFill>
                  <a:srgbClr val="E1B465"/>
                </a:solidFill>
                <a:latin typeface="Arial" pitchFamily="34" charset="0"/>
                <a:ea typeface="Arial" pitchFamily="34" charset="-122"/>
                <a:cs typeface="Arial" pitchFamily="34" charset="-120"/>
              </a:rPr>
              <a:t>AI Month at HEEM • Practical Resources. Responsible Leadership.</a:t>
            </a:r>
            <a:endParaRPr lang="en-US" sz="850" dirty="0"/>
          </a:p>
        </p:txBody>
      </p:sp>
      <p:pic>
        <p:nvPicPr>
          <p:cNvPr id="7" name="Image 0" descr="/mnt/data/heem_logo_transparent.png"/>
          <p:cNvPicPr>
            <a:picLocks noChangeAspect="1"/>
          </p:cNvPicPr>
          <p:nvPr/>
        </p:nvPicPr>
        <p:blipFill>
          <a:blip r:embed="rId3"/>
          <a:stretch>
            <a:fillRect/>
          </a:stretch>
        </p:blipFill>
        <p:spPr>
          <a:xfrm>
            <a:off x="11686032" y="6272784"/>
            <a:ext cx="347472" cy="347472"/>
          </a:xfrm>
          <a:prstGeom prst="rect">
            <a:avLst/>
          </a:prstGeom>
        </p:spPr>
      </p:pic>
      <p:sp>
        <p:nvSpPr>
          <p:cNvPr id="8" name="Text 5"/>
          <p:cNvSpPr/>
          <p:nvPr/>
        </p:nvSpPr>
        <p:spPr>
          <a:xfrm>
            <a:off x="685800" y="1353312"/>
            <a:ext cx="3383280" cy="1188720"/>
          </a:xfrm>
          <a:prstGeom prst="rect">
            <a:avLst/>
          </a:prstGeom>
          <a:solidFill>
            <a:srgbClr val="0A1E35"/>
          </a:solidFill>
          <a:ln w="12700">
            <a:solidFill>
              <a:srgbClr val="C4863B">
                <a:alpha val="85000"/>
              </a:srgbClr>
            </a:solidFill>
          </a:ln>
        </p:spPr>
        <p:txBody>
          <a:bodyPr wrap="square" lIns="1778" tIns="1778" rIns="1778" bIns="1778" rtlCol="0" anchor="t">
            <a:normAutofit lnSpcReduction="10000"/>
          </a:bodyPr>
          <a:lstStyle/>
          <a:p>
            <a:pPr marL="0" indent="0">
              <a:buNone/>
            </a:pPr>
            <a:r>
              <a:rPr lang="en-US" sz="1800" b="1" dirty="0">
                <a:solidFill>
                  <a:srgbClr val="F7F0E3"/>
                </a:solidFill>
                <a:latin typeface="Georgia" pitchFamily="34" charset="0"/>
                <a:ea typeface="Georgia" pitchFamily="34" charset="-122"/>
                <a:cs typeface="Georgia" pitchFamily="34" charset="-120"/>
              </a:rPr>
              <a:t>Recommended format
</a:t>
            </a:r>
            <a:endParaRPr lang="en-US" sz="1800" dirty="0"/>
          </a:p>
          <a:p>
            <a:pPr marL="0" indent="0">
              <a:buNone/>
            </a:pPr>
            <a:r>
              <a:rPr lang="en-US" sz="1600" dirty="0">
                <a:solidFill>
                  <a:srgbClr val="FFFFFF"/>
                </a:solidFill>
                <a:latin typeface="Arial" pitchFamily="34" charset="0"/>
                <a:ea typeface="Arial" pitchFamily="34" charset="-122"/>
                <a:cs typeface="Arial" pitchFamily="34" charset="-120"/>
              </a:rPr>
              <a:t>45–60 minutes</a:t>
            </a:r>
            <a:endParaRPr lang="en-US" sz="1800" dirty="0"/>
          </a:p>
          <a:p>
            <a:pPr marL="0" indent="0">
              <a:buNone/>
            </a:pPr>
            <a:r>
              <a:rPr lang="en-US" sz="1600" dirty="0">
                <a:solidFill>
                  <a:srgbClr val="FFFFFF"/>
                </a:solidFill>
                <a:latin typeface="Arial" pitchFamily="34" charset="0"/>
                <a:ea typeface="Arial" pitchFamily="34" charset="-122"/>
                <a:cs typeface="Arial" pitchFamily="34" charset="-120"/>
              </a:rPr>
              <a:t>Use one slide per concept, then pause for institutional discussion.</a:t>
            </a:r>
            <a:endParaRPr lang="en-US" sz="1800" dirty="0"/>
          </a:p>
        </p:txBody>
      </p:sp>
      <p:sp>
        <p:nvSpPr>
          <p:cNvPr id="9" name="Text 6"/>
          <p:cNvSpPr/>
          <p:nvPr/>
        </p:nvSpPr>
        <p:spPr>
          <a:xfrm>
            <a:off x="4407408" y="1353312"/>
            <a:ext cx="3383280" cy="1188720"/>
          </a:xfrm>
          <a:prstGeom prst="rect">
            <a:avLst/>
          </a:prstGeom>
          <a:solidFill>
            <a:srgbClr val="0A1E35"/>
          </a:solidFill>
          <a:ln w="12700">
            <a:solidFill>
              <a:srgbClr val="C4863B">
                <a:alpha val="85000"/>
              </a:srgbClr>
            </a:solidFill>
          </a:ln>
        </p:spPr>
        <p:txBody>
          <a:bodyPr wrap="square" lIns="1778" tIns="1778" rIns="1778" bIns="1778" rtlCol="0" anchor="t">
            <a:normAutofit lnSpcReduction="10000"/>
          </a:bodyPr>
          <a:lstStyle/>
          <a:p>
            <a:pPr marL="0" indent="0">
              <a:buNone/>
            </a:pPr>
            <a:r>
              <a:rPr lang="en-US" sz="1800" b="1" dirty="0">
                <a:solidFill>
                  <a:srgbClr val="F7F0E3"/>
                </a:solidFill>
                <a:latin typeface="Georgia" pitchFamily="34" charset="0"/>
                <a:ea typeface="Georgia" pitchFamily="34" charset="-122"/>
                <a:cs typeface="Georgia" pitchFamily="34" charset="-120"/>
              </a:rPr>
              <a:t>Learning outcomes
</a:t>
            </a:r>
            <a:endParaRPr lang="en-US" sz="1800" dirty="0"/>
          </a:p>
          <a:p>
            <a:pPr marL="0" indent="0">
              <a:buNone/>
            </a:pPr>
            <a:r>
              <a:rPr lang="en-US" sz="1560" dirty="0">
                <a:solidFill>
                  <a:srgbClr val="FFFFFF"/>
                </a:solidFill>
                <a:latin typeface="Arial" pitchFamily="34" charset="0"/>
                <a:ea typeface="Arial" pitchFamily="34" charset="-122"/>
                <a:cs typeface="Arial" pitchFamily="34" charset="-120"/>
              </a:rPr>
              <a:t>Participants will identify policy gaps, assessment questions, student risks, and communication needs.</a:t>
            </a:r>
            <a:endParaRPr lang="en-US" sz="1800" dirty="0"/>
          </a:p>
        </p:txBody>
      </p:sp>
      <p:sp>
        <p:nvSpPr>
          <p:cNvPr id="10" name="Text 7"/>
          <p:cNvSpPr/>
          <p:nvPr/>
        </p:nvSpPr>
        <p:spPr>
          <a:xfrm>
            <a:off x="8119872" y="1353312"/>
            <a:ext cx="3383280" cy="1188720"/>
          </a:xfrm>
          <a:prstGeom prst="rect">
            <a:avLst/>
          </a:prstGeom>
          <a:solidFill>
            <a:srgbClr val="0A1E35"/>
          </a:solidFill>
          <a:ln w="12700">
            <a:solidFill>
              <a:srgbClr val="C4863B">
                <a:alpha val="85000"/>
              </a:srgbClr>
            </a:solidFill>
          </a:ln>
        </p:spPr>
        <p:txBody>
          <a:bodyPr wrap="square" lIns="1778" tIns="1778" rIns="1778" bIns="1778" rtlCol="0" anchor="t">
            <a:normAutofit fontScale="92500"/>
          </a:bodyPr>
          <a:lstStyle/>
          <a:p>
            <a:pPr marL="0" indent="0">
              <a:buNone/>
            </a:pPr>
            <a:r>
              <a:rPr lang="en-US" sz="1800" b="1" dirty="0">
                <a:solidFill>
                  <a:srgbClr val="F7F0E3"/>
                </a:solidFill>
                <a:latin typeface="Georgia" pitchFamily="34" charset="0"/>
                <a:ea typeface="Georgia" pitchFamily="34" charset="-122"/>
                <a:cs typeface="Georgia" pitchFamily="34" charset="-120"/>
              </a:rPr>
              <a:t>Best audience
</a:t>
            </a:r>
            <a:endParaRPr lang="en-US" sz="1800" dirty="0"/>
          </a:p>
          <a:p>
            <a:pPr marL="0" indent="0">
              <a:buNone/>
            </a:pPr>
            <a:r>
              <a:rPr lang="en-US" sz="1560" dirty="0">
                <a:solidFill>
                  <a:srgbClr val="FFFFFF"/>
                </a:solidFill>
                <a:latin typeface="Arial" pitchFamily="34" charset="0"/>
                <a:ea typeface="Arial" pitchFamily="34" charset="-122"/>
                <a:cs typeface="Arial" pitchFamily="34" charset="-120"/>
              </a:rPr>
              <a:t>Academic leaders, faculty, student affairs, advising, IT, libraries, legal/compliance, and assessment teams.</a:t>
            </a:r>
            <a:endParaRPr lang="en-US" sz="1800" dirty="0"/>
          </a:p>
        </p:txBody>
      </p:sp>
      <p:sp>
        <p:nvSpPr>
          <p:cNvPr id="11" name="Text 8"/>
          <p:cNvSpPr/>
          <p:nvPr/>
        </p:nvSpPr>
        <p:spPr>
          <a:xfrm>
            <a:off x="868680" y="2971800"/>
            <a:ext cx="4892040" cy="1920240"/>
          </a:xfrm>
          <a:prstGeom prst="rect">
            <a:avLst/>
          </a:prstGeom>
          <a:solidFill>
            <a:srgbClr val="0D2743"/>
          </a:solidFill>
          <a:ln w="12700">
            <a:solidFill>
              <a:srgbClr val="C4863B">
                <a:alpha val="85000"/>
              </a:srgbClr>
            </a:solidFill>
          </a:ln>
        </p:spPr>
        <p:txBody>
          <a:bodyPr wrap="square" lIns="1778" tIns="1778" rIns="1778" bIns="1778" rtlCol="0" anchor="t">
            <a:normAutofit/>
          </a:bodyPr>
          <a:lstStyle/>
          <a:p>
            <a:pPr marL="0" indent="0">
              <a:buNone/>
            </a:pPr>
            <a:r>
              <a:rPr lang="en-US" sz="1900" b="1" dirty="0">
                <a:solidFill>
                  <a:srgbClr val="F7F0E3"/>
                </a:solidFill>
                <a:latin typeface="Georgia" pitchFamily="34" charset="0"/>
                <a:ea typeface="Georgia" pitchFamily="34" charset="-122"/>
                <a:cs typeface="Georgia" pitchFamily="34" charset="-120"/>
              </a:rPr>
              <a:t>Suggested agenda
</a:t>
            </a:r>
            <a:endParaRPr lang="en-US" sz="1900" dirty="0"/>
          </a:p>
          <a:p>
            <a:pPr marL="0" indent="0">
              <a:buNone/>
            </a:pPr>
            <a:r>
              <a:rPr lang="en-US" sz="1600" dirty="0">
                <a:solidFill>
                  <a:srgbClr val="FFFFFF"/>
                </a:solidFill>
                <a:latin typeface="Arial" pitchFamily="34" charset="0"/>
                <a:ea typeface="Arial" pitchFamily="34" charset="-122"/>
                <a:cs typeface="Arial" pitchFamily="34" charset="-120"/>
              </a:rPr>
              <a:t>• 5 min: Frame the issue</a:t>
            </a:r>
            <a:endParaRPr lang="en-US" sz="1900" dirty="0"/>
          </a:p>
          <a:p>
            <a:pPr marL="0" indent="0">
              <a:buNone/>
            </a:pPr>
            <a:r>
              <a:rPr lang="en-US" sz="1600" dirty="0">
                <a:solidFill>
                  <a:srgbClr val="FFFFFF"/>
                </a:solidFill>
                <a:latin typeface="Arial" pitchFamily="34" charset="0"/>
                <a:ea typeface="Arial" pitchFamily="34" charset="-122"/>
                <a:cs typeface="Arial" pitchFamily="34" charset="-120"/>
              </a:rPr>
              <a:t>• 30 min: Work through the 10 concepts</a:t>
            </a:r>
            <a:endParaRPr lang="en-US" sz="1900" dirty="0"/>
          </a:p>
          <a:p>
            <a:pPr marL="0" indent="0">
              <a:buNone/>
            </a:pPr>
            <a:r>
              <a:rPr lang="en-US" sz="1600" dirty="0">
                <a:solidFill>
                  <a:srgbClr val="FFFFFF"/>
                </a:solidFill>
                <a:latin typeface="Arial" pitchFamily="34" charset="0"/>
                <a:ea typeface="Arial" pitchFamily="34" charset="-122"/>
                <a:cs typeface="Arial" pitchFamily="34" charset="-120"/>
              </a:rPr>
              <a:t>• 15 min: Scenario discussion</a:t>
            </a:r>
            <a:endParaRPr lang="en-US" sz="1900" dirty="0"/>
          </a:p>
          <a:p>
            <a:pPr marL="0" indent="0">
              <a:buNone/>
            </a:pPr>
            <a:r>
              <a:rPr lang="en-US" sz="1600" dirty="0">
                <a:solidFill>
                  <a:srgbClr val="FFFFFF"/>
                </a:solidFill>
                <a:latin typeface="Arial" pitchFamily="34" charset="0"/>
                <a:ea typeface="Arial" pitchFamily="34" charset="-122"/>
                <a:cs typeface="Arial" pitchFamily="34" charset="-120"/>
              </a:rPr>
              <a:t>• 10 min: Identify immediate institutional actions</a:t>
            </a:r>
            <a:endParaRPr lang="en-US" sz="1900" dirty="0"/>
          </a:p>
        </p:txBody>
      </p:sp>
      <p:sp>
        <p:nvSpPr>
          <p:cNvPr id="12" name="Text 9"/>
          <p:cNvSpPr/>
          <p:nvPr/>
        </p:nvSpPr>
        <p:spPr>
          <a:xfrm>
            <a:off x="6309360" y="2971800"/>
            <a:ext cx="4892040" cy="1920240"/>
          </a:xfrm>
          <a:prstGeom prst="rect">
            <a:avLst/>
          </a:prstGeom>
          <a:solidFill>
            <a:srgbClr val="0D2743"/>
          </a:solidFill>
          <a:ln w="12700">
            <a:solidFill>
              <a:srgbClr val="C4863B">
                <a:alpha val="85000"/>
              </a:srgbClr>
            </a:solidFill>
          </a:ln>
        </p:spPr>
        <p:txBody>
          <a:bodyPr wrap="square" lIns="1778" tIns="1778" rIns="1778" bIns="1778" rtlCol="0" anchor="t">
            <a:normAutofit/>
          </a:bodyPr>
          <a:lstStyle/>
          <a:p>
            <a:pPr marL="0" indent="0">
              <a:buNone/>
            </a:pPr>
            <a:r>
              <a:rPr lang="en-US" sz="1900" b="1" dirty="0">
                <a:solidFill>
                  <a:srgbClr val="F7F0E3"/>
                </a:solidFill>
                <a:latin typeface="Georgia" pitchFamily="34" charset="0"/>
                <a:ea typeface="Georgia" pitchFamily="34" charset="-122"/>
                <a:cs typeface="Georgia" pitchFamily="34" charset="-120"/>
              </a:rPr>
              <a:t>Facilitator emphasis
</a:t>
            </a:r>
            <a:endParaRPr lang="en-US" sz="1900" dirty="0"/>
          </a:p>
          <a:p>
            <a:pPr marL="0" indent="0">
              <a:buNone/>
            </a:pPr>
            <a:r>
              <a:rPr lang="en-US" sz="1700" dirty="0">
                <a:solidFill>
                  <a:srgbClr val="FFFFFF"/>
                </a:solidFill>
                <a:latin typeface="Arial" pitchFamily="34" charset="0"/>
                <a:ea typeface="Arial" pitchFamily="34" charset="-122"/>
                <a:cs typeface="Arial" pitchFamily="34" charset="-120"/>
              </a:rPr>
              <a:t>The goal is not to settle every AI question. It is to help personnel ask better questions and communicate expectations more clearly.</a:t>
            </a:r>
            <a:endParaRPr lang="en-US" sz="1900" dirty="0"/>
          </a:p>
        </p:txBody>
      </p:sp>
      <p:sp>
        <p:nvSpPr>
          <p:cNvPr id="13" name="Text 10"/>
          <p:cNvSpPr/>
          <p:nvPr/>
        </p:nvSpPr>
        <p:spPr>
          <a:xfrm>
            <a:off x="3840480" y="5413248"/>
            <a:ext cx="4526280" cy="384048"/>
          </a:xfrm>
          <a:prstGeom prst="rect">
            <a:avLst/>
          </a:prstGeom>
          <a:solidFill>
            <a:srgbClr val="C4863B"/>
          </a:solidFill>
          <a:ln>
            <a:solidFill>
              <a:srgbClr val="C4863B">
                <a:alpha val="50000"/>
              </a:srgbClr>
            </a:solidFill>
          </a:ln>
        </p:spPr>
        <p:txBody>
          <a:bodyPr wrap="square" lIns="508" tIns="508" rIns="508" bIns="508" rtlCol="0" anchor="ctr">
            <a:normAutofit/>
          </a:bodyPr>
          <a:lstStyle/>
          <a:p>
            <a:pPr marL="0" indent="0" algn="ctr">
              <a:buNone/>
            </a:pPr>
            <a:r>
              <a:rPr lang="en-US" sz="1300" b="1" dirty="0">
                <a:solidFill>
                  <a:srgbClr val="061426"/>
                </a:solidFill>
                <a:latin typeface="Arial" pitchFamily="34" charset="0"/>
                <a:ea typeface="Arial" pitchFamily="34" charset="-122"/>
                <a:cs typeface="Arial" pitchFamily="34" charset="-120"/>
              </a:rPr>
              <a:t>Use this as a conversation starter, not a finished policy.</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61426"/>
        </a:solidFill>
        <a:effectLst/>
      </p:bgPr>
    </p:bg>
    <p:spTree>
      <p:nvGrpSpPr>
        <p:cNvPr id="1" name=""/>
        <p:cNvGrpSpPr/>
        <p:nvPr/>
      </p:nvGrpSpPr>
      <p:grpSpPr>
        <a:xfrm>
          <a:off x="0" y="0"/>
          <a:ext cx="0" cy="0"/>
          <a:chOff x="0" y="0"/>
          <a:chExt cx="0" cy="0"/>
        </a:xfrm>
      </p:grpSpPr>
      <p:sp>
        <p:nvSpPr>
          <p:cNvPr id="2" name="Shape 0"/>
          <p:cNvSpPr/>
          <p:nvPr/>
        </p:nvSpPr>
        <p:spPr>
          <a:xfrm>
            <a:off x="411480" y="6355080"/>
            <a:ext cx="11064240" cy="0"/>
          </a:xfrm>
          <a:prstGeom prst="line">
            <a:avLst/>
          </a:prstGeom>
          <a:noFill/>
          <a:ln w="15240">
            <a:solidFill>
              <a:srgbClr val="C4863B">
                <a:alpha val="90000"/>
              </a:srgbClr>
            </a:solidFill>
            <a:prstDash val="solid"/>
          </a:ln>
        </p:spPr>
        <p:txBody>
          <a:bodyPr/>
          <a:lstStyle/>
          <a:p>
            <a:endParaRPr lang="en-US"/>
          </a:p>
        </p:txBody>
      </p:sp>
      <p:sp>
        <p:nvSpPr>
          <p:cNvPr id="3" name="Text 1"/>
          <p:cNvSpPr/>
          <p:nvPr/>
        </p:nvSpPr>
        <p:spPr>
          <a:xfrm>
            <a:off x="530352" y="256032"/>
            <a:ext cx="5120640" cy="201168"/>
          </a:xfrm>
          <a:prstGeom prst="rect">
            <a:avLst/>
          </a:prstGeom>
          <a:noFill/>
          <a:ln/>
        </p:spPr>
        <p:txBody>
          <a:bodyPr wrap="square" lIns="0" tIns="0" rIns="0" bIns="0" rtlCol="0" anchor="ctr"/>
          <a:lstStyle/>
          <a:p>
            <a:pPr marL="0" indent="0">
              <a:buNone/>
            </a:pPr>
            <a:r>
              <a:rPr lang="en-US" sz="950" b="1" dirty="0">
                <a:solidFill>
                  <a:srgbClr val="E1B465"/>
                </a:solidFill>
                <a:latin typeface="Arial" pitchFamily="34" charset="0"/>
                <a:ea typeface="Arial" pitchFamily="34" charset="-122"/>
                <a:cs typeface="Arial" pitchFamily="34" charset="-120"/>
              </a:rPr>
              <a:t>FROM REACTION TO INSTITUTIONAL CLARITY</a:t>
            </a:r>
            <a:endParaRPr lang="en-US" sz="950" dirty="0"/>
          </a:p>
        </p:txBody>
      </p:sp>
      <p:sp>
        <p:nvSpPr>
          <p:cNvPr id="4" name="Text 2"/>
          <p:cNvSpPr/>
          <p:nvPr/>
        </p:nvSpPr>
        <p:spPr>
          <a:xfrm>
            <a:off x="502920" y="502920"/>
            <a:ext cx="10972800" cy="502920"/>
          </a:xfrm>
          <a:prstGeom prst="rect">
            <a:avLst/>
          </a:prstGeom>
          <a:noFill/>
          <a:ln/>
        </p:spPr>
        <p:txBody>
          <a:bodyPr wrap="square" lIns="0" tIns="0" rIns="0" bIns="0" rtlCol="0" anchor="ctr">
            <a:normAutofit/>
          </a:bodyPr>
          <a:lstStyle/>
          <a:p>
            <a:pPr marL="0" indent="0">
              <a:buNone/>
            </a:pPr>
            <a:r>
              <a:rPr lang="en-US" sz="2500" b="1" dirty="0">
                <a:solidFill>
                  <a:srgbClr val="F7F0E3"/>
                </a:solidFill>
                <a:latin typeface="Georgia" pitchFamily="34" charset="0"/>
                <a:ea typeface="Georgia" pitchFamily="34" charset="-122"/>
                <a:cs typeface="Georgia" pitchFamily="34" charset="-120"/>
              </a:rPr>
              <a:t>The Core Shift</a:t>
            </a:r>
            <a:endParaRPr lang="en-US" sz="2500" dirty="0"/>
          </a:p>
        </p:txBody>
      </p:sp>
      <p:sp>
        <p:nvSpPr>
          <p:cNvPr id="5" name="Shape 3"/>
          <p:cNvSpPr/>
          <p:nvPr/>
        </p:nvSpPr>
        <p:spPr>
          <a:xfrm>
            <a:off x="502920" y="1078992"/>
            <a:ext cx="2743200" cy="0"/>
          </a:xfrm>
          <a:prstGeom prst="line">
            <a:avLst/>
          </a:prstGeom>
          <a:noFill/>
          <a:ln w="15240">
            <a:solidFill>
              <a:srgbClr val="C4863B"/>
            </a:solidFill>
            <a:prstDash val="solid"/>
          </a:ln>
        </p:spPr>
        <p:txBody>
          <a:bodyPr/>
          <a:lstStyle/>
          <a:p>
            <a:endParaRPr lang="en-US"/>
          </a:p>
        </p:txBody>
      </p:sp>
      <p:sp>
        <p:nvSpPr>
          <p:cNvPr id="6" name="Text 4"/>
          <p:cNvSpPr/>
          <p:nvPr/>
        </p:nvSpPr>
        <p:spPr>
          <a:xfrm>
            <a:off x="502920" y="6446520"/>
            <a:ext cx="7132320" cy="201168"/>
          </a:xfrm>
          <a:prstGeom prst="rect">
            <a:avLst/>
          </a:prstGeom>
          <a:noFill/>
          <a:ln/>
        </p:spPr>
        <p:txBody>
          <a:bodyPr wrap="square" lIns="0" tIns="0" rIns="0" bIns="0" rtlCol="0" anchor="ctr"/>
          <a:lstStyle/>
          <a:p>
            <a:pPr marL="0" indent="0">
              <a:buNone/>
            </a:pPr>
            <a:r>
              <a:rPr lang="en-US" sz="850" b="1" dirty="0">
                <a:solidFill>
                  <a:srgbClr val="E1B465"/>
                </a:solidFill>
                <a:latin typeface="Arial" pitchFamily="34" charset="0"/>
                <a:ea typeface="Arial" pitchFamily="34" charset="-122"/>
                <a:cs typeface="Arial" pitchFamily="34" charset="-120"/>
              </a:rPr>
              <a:t>AI Month at HEEM • Practical Resources. Responsible Leadership.</a:t>
            </a:r>
            <a:endParaRPr lang="en-US" sz="850" dirty="0"/>
          </a:p>
        </p:txBody>
      </p:sp>
      <p:pic>
        <p:nvPicPr>
          <p:cNvPr id="7" name="Image 0" descr="/mnt/data/heem_logo_transparent.png"/>
          <p:cNvPicPr>
            <a:picLocks noChangeAspect="1"/>
          </p:cNvPicPr>
          <p:nvPr/>
        </p:nvPicPr>
        <p:blipFill>
          <a:blip r:embed="rId3"/>
          <a:stretch>
            <a:fillRect/>
          </a:stretch>
        </p:blipFill>
        <p:spPr>
          <a:xfrm>
            <a:off x="11686032" y="6272784"/>
            <a:ext cx="347472" cy="347472"/>
          </a:xfrm>
          <a:prstGeom prst="rect">
            <a:avLst/>
          </a:prstGeom>
        </p:spPr>
      </p:pic>
      <p:sp>
        <p:nvSpPr>
          <p:cNvPr id="8" name="Text 5"/>
          <p:cNvSpPr/>
          <p:nvPr/>
        </p:nvSpPr>
        <p:spPr>
          <a:xfrm>
            <a:off x="777240" y="1417320"/>
            <a:ext cx="4754880" cy="320040"/>
          </a:xfrm>
          <a:prstGeom prst="rect">
            <a:avLst/>
          </a:prstGeom>
          <a:noFill/>
          <a:ln/>
        </p:spPr>
        <p:txBody>
          <a:bodyPr wrap="square" lIns="0" tIns="0" rIns="0" bIns="0" rtlCol="0" anchor="ctr"/>
          <a:lstStyle/>
          <a:p>
            <a:pPr marL="0" indent="0">
              <a:buNone/>
            </a:pPr>
            <a:r>
              <a:rPr lang="en-US" sz="1700" b="1" dirty="0">
                <a:solidFill>
                  <a:srgbClr val="C9D0D8"/>
                </a:solidFill>
                <a:latin typeface="Arial" pitchFamily="34" charset="0"/>
                <a:ea typeface="Arial" pitchFamily="34" charset="-122"/>
                <a:cs typeface="Arial" pitchFamily="34" charset="-120"/>
              </a:rPr>
              <a:t>The question is no longer only:</a:t>
            </a:r>
            <a:endParaRPr lang="en-US" sz="1700" dirty="0"/>
          </a:p>
        </p:txBody>
      </p:sp>
      <p:sp>
        <p:nvSpPr>
          <p:cNvPr id="9" name="Text 6"/>
          <p:cNvSpPr/>
          <p:nvPr/>
        </p:nvSpPr>
        <p:spPr>
          <a:xfrm>
            <a:off x="777240" y="1783080"/>
            <a:ext cx="5074920" cy="621792"/>
          </a:xfrm>
          <a:prstGeom prst="rect">
            <a:avLst/>
          </a:prstGeom>
          <a:noFill/>
          <a:ln/>
        </p:spPr>
        <p:txBody>
          <a:bodyPr wrap="square" lIns="0" tIns="0" rIns="0" bIns="0" rtlCol="0" anchor="ctr">
            <a:normAutofit/>
          </a:bodyPr>
          <a:lstStyle/>
          <a:p>
            <a:pPr marL="0" indent="0">
              <a:buNone/>
            </a:pPr>
            <a:r>
              <a:rPr lang="en-US" sz="2800" b="1" dirty="0">
                <a:solidFill>
                  <a:srgbClr val="F7F0E3"/>
                </a:solidFill>
                <a:latin typeface="Georgia" pitchFamily="34" charset="0"/>
                <a:ea typeface="Georgia" pitchFamily="34" charset="-122"/>
                <a:cs typeface="Georgia" pitchFamily="34" charset="-120"/>
              </a:rPr>
              <a:t>“Did the student cheat?”</a:t>
            </a:r>
            <a:endParaRPr lang="en-US" sz="2800" dirty="0"/>
          </a:p>
        </p:txBody>
      </p:sp>
      <p:sp>
        <p:nvSpPr>
          <p:cNvPr id="10" name="Text 7"/>
          <p:cNvSpPr/>
          <p:nvPr/>
        </p:nvSpPr>
        <p:spPr>
          <a:xfrm>
            <a:off x="777240" y="2788920"/>
            <a:ext cx="5303520" cy="320040"/>
          </a:xfrm>
          <a:prstGeom prst="rect">
            <a:avLst/>
          </a:prstGeom>
          <a:noFill/>
          <a:ln/>
        </p:spPr>
        <p:txBody>
          <a:bodyPr wrap="square" lIns="0" tIns="0" rIns="0" bIns="0" rtlCol="0" anchor="ctr"/>
          <a:lstStyle/>
          <a:p>
            <a:pPr marL="0" indent="0">
              <a:buNone/>
            </a:pPr>
            <a:r>
              <a:rPr lang="en-US" sz="1700" b="1" dirty="0">
                <a:solidFill>
                  <a:srgbClr val="E1B465"/>
                </a:solidFill>
                <a:latin typeface="Arial" pitchFamily="34" charset="0"/>
                <a:ea typeface="Arial" pitchFamily="34" charset="-122"/>
                <a:cs typeface="Arial" pitchFamily="34" charset="-120"/>
              </a:rPr>
              <a:t>The stronger institutional questions are:</a:t>
            </a:r>
            <a:endParaRPr lang="en-US" sz="1700" dirty="0"/>
          </a:p>
        </p:txBody>
      </p:sp>
      <p:sp>
        <p:nvSpPr>
          <p:cNvPr id="11" name="Text 8"/>
          <p:cNvSpPr/>
          <p:nvPr/>
        </p:nvSpPr>
        <p:spPr>
          <a:xfrm>
            <a:off x="777240" y="3246120"/>
            <a:ext cx="10698480" cy="1965960"/>
          </a:xfrm>
          <a:prstGeom prst="rect">
            <a:avLst/>
          </a:prstGeom>
          <a:solidFill>
            <a:srgbClr val="0D2743"/>
          </a:solidFill>
          <a:ln w="12700">
            <a:solidFill>
              <a:srgbClr val="C4863B">
                <a:alpha val="85000"/>
              </a:srgbClr>
            </a:solidFill>
          </a:ln>
        </p:spPr>
        <p:txBody>
          <a:bodyPr wrap="square" lIns="1778" tIns="1778" rIns="1778" bIns="1778" rtlCol="0" anchor="t">
            <a:normAutofit/>
          </a:bodyPr>
          <a:lstStyle/>
          <a:p>
            <a:pPr marL="0" indent="0">
              <a:buNone/>
            </a:pPr>
            <a:r>
              <a:rPr lang="en-US" sz="2600" b="1" dirty="0">
                <a:solidFill>
                  <a:srgbClr val="F7F0E3"/>
                </a:solidFill>
                <a:latin typeface="Georgia" pitchFamily="34" charset="0"/>
                <a:ea typeface="Georgia" pitchFamily="34" charset="-122"/>
                <a:cs typeface="Georgia" pitchFamily="34" charset="-120"/>
              </a:rPr>
              <a:t>What are we measuring, protecting, and teaching?
</a:t>
            </a:r>
            <a:endParaRPr lang="en-US" sz="2600" dirty="0"/>
          </a:p>
          <a:p>
            <a:pPr marL="0" indent="0">
              <a:buNone/>
            </a:pPr>
            <a:r>
              <a:rPr lang="en-US" sz="1900" dirty="0">
                <a:solidFill>
                  <a:srgbClr val="F7F0E3"/>
                </a:solidFill>
                <a:latin typeface="Arial" pitchFamily="34" charset="0"/>
                <a:ea typeface="Arial" pitchFamily="34" charset="-122"/>
                <a:cs typeface="Arial" pitchFamily="34" charset="-120"/>
              </a:rPr>
              <a:t>Measuring learning • protecting privacy and integrity • teaching judgment • preserving student agency • creating clear accountability</a:t>
            </a:r>
            <a:endParaRPr lang="en-US" sz="2600" dirty="0"/>
          </a:p>
        </p:txBody>
      </p:sp>
      <p:sp>
        <p:nvSpPr>
          <p:cNvPr id="12" name="Text 9"/>
          <p:cNvSpPr/>
          <p:nvPr/>
        </p:nvSpPr>
        <p:spPr>
          <a:xfrm>
            <a:off x="594360" y="6053328"/>
            <a:ext cx="10469880" cy="228600"/>
          </a:xfrm>
          <a:prstGeom prst="rect">
            <a:avLst/>
          </a:prstGeom>
          <a:noFill/>
          <a:ln/>
        </p:spPr>
        <p:txBody>
          <a:bodyPr wrap="square" lIns="254" tIns="254" rIns="254" bIns="254" rtlCol="0" anchor="ctr">
            <a:normAutofit/>
          </a:bodyPr>
          <a:lstStyle/>
          <a:p>
            <a:pPr marL="0" indent="0">
              <a:buNone/>
            </a:pPr>
            <a:r>
              <a:rPr lang="en-US" sz="820" i="1" dirty="0">
                <a:solidFill>
                  <a:srgbClr val="98A6B3"/>
                </a:solidFill>
                <a:latin typeface="Arial" pitchFamily="34" charset="0"/>
                <a:ea typeface="Arial" pitchFamily="34" charset="-122"/>
                <a:cs typeface="Arial" pitchFamily="34" charset="-120"/>
              </a:rPr>
              <a:t>Go deeper: UNESCO AI Competency Framework for Students; NIST AI 600-1; Turnitin AI Writing Report</a:t>
            </a:r>
            <a:endParaRPr lang="en-US" sz="82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61426"/>
        </a:solidFill>
        <a:effectLst/>
      </p:bgPr>
    </p:bg>
    <p:spTree>
      <p:nvGrpSpPr>
        <p:cNvPr id="1" name=""/>
        <p:cNvGrpSpPr/>
        <p:nvPr/>
      </p:nvGrpSpPr>
      <p:grpSpPr>
        <a:xfrm>
          <a:off x="0" y="0"/>
          <a:ext cx="0" cy="0"/>
          <a:chOff x="0" y="0"/>
          <a:chExt cx="0" cy="0"/>
        </a:xfrm>
      </p:grpSpPr>
      <p:sp>
        <p:nvSpPr>
          <p:cNvPr id="2" name="Shape 0"/>
          <p:cNvSpPr/>
          <p:nvPr/>
        </p:nvSpPr>
        <p:spPr>
          <a:xfrm>
            <a:off x="411480" y="6355080"/>
            <a:ext cx="11064240" cy="0"/>
          </a:xfrm>
          <a:prstGeom prst="line">
            <a:avLst/>
          </a:prstGeom>
          <a:noFill/>
          <a:ln w="15240">
            <a:solidFill>
              <a:srgbClr val="C4863B">
                <a:alpha val="90000"/>
              </a:srgbClr>
            </a:solidFill>
            <a:prstDash val="solid"/>
          </a:ln>
        </p:spPr>
        <p:txBody>
          <a:bodyPr/>
          <a:lstStyle/>
          <a:p>
            <a:endParaRPr lang="en-US"/>
          </a:p>
        </p:txBody>
      </p:sp>
      <p:sp>
        <p:nvSpPr>
          <p:cNvPr id="3" name="Text 1"/>
          <p:cNvSpPr/>
          <p:nvPr/>
        </p:nvSpPr>
        <p:spPr>
          <a:xfrm>
            <a:off x="530352" y="256032"/>
            <a:ext cx="5120640" cy="201168"/>
          </a:xfrm>
          <a:prstGeom prst="rect">
            <a:avLst/>
          </a:prstGeom>
          <a:noFill/>
          <a:ln/>
        </p:spPr>
        <p:txBody>
          <a:bodyPr wrap="square" lIns="0" tIns="0" rIns="0" bIns="0" rtlCol="0" anchor="ctr"/>
          <a:lstStyle/>
          <a:p>
            <a:pPr marL="0" indent="0">
              <a:buNone/>
            </a:pPr>
            <a:r>
              <a:rPr lang="en-US" sz="950" b="1" dirty="0">
                <a:solidFill>
                  <a:srgbClr val="E1B465"/>
                </a:solidFill>
                <a:latin typeface="Arial" pitchFamily="34" charset="0"/>
                <a:ea typeface="Arial" pitchFamily="34" charset="-122"/>
                <a:cs typeface="Arial" pitchFamily="34" charset="-120"/>
              </a:rPr>
              <a:t>STUDENTS AND AI</a:t>
            </a:r>
            <a:endParaRPr lang="en-US" sz="950" dirty="0"/>
          </a:p>
        </p:txBody>
      </p:sp>
      <p:sp>
        <p:nvSpPr>
          <p:cNvPr id="4" name="Text 2"/>
          <p:cNvSpPr/>
          <p:nvPr/>
        </p:nvSpPr>
        <p:spPr>
          <a:xfrm>
            <a:off x="502920" y="502920"/>
            <a:ext cx="10972800" cy="502920"/>
          </a:xfrm>
          <a:prstGeom prst="rect">
            <a:avLst/>
          </a:prstGeom>
          <a:noFill/>
          <a:ln/>
        </p:spPr>
        <p:txBody>
          <a:bodyPr wrap="square" lIns="0" tIns="0" rIns="0" bIns="0" rtlCol="0" anchor="ctr">
            <a:normAutofit/>
          </a:bodyPr>
          <a:lstStyle/>
          <a:p>
            <a:pPr marL="0" indent="0">
              <a:buNone/>
            </a:pPr>
            <a:r>
              <a:rPr lang="en-US" sz="2500" b="1" dirty="0">
                <a:solidFill>
                  <a:srgbClr val="F7F0E3"/>
                </a:solidFill>
                <a:latin typeface="Georgia" pitchFamily="34" charset="0"/>
                <a:ea typeface="Georgia" pitchFamily="34" charset="-122"/>
                <a:cs typeface="Georgia" pitchFamily="34" charset="-120"/>
              </a:rPr>
              <a:t>Thing 1</a:t>
            </a:r>
            <a:endParaRPr lang="en-US" sz="2500" dirty="0"/>
          </a:p>
        </p:txBody>
      </p:sp>
      <p:sp>
        <p:nvSpPr>
          <p:cNvPr id="5" name="Shape 3"/>
          <p:cNvSpPr/>
          <p:nvPr/>
        </p:nvSpPr>
        <p:spPr>
          <a:xfrm>
            <a:off x="502920" y="1078992"/>
            <a:ext cx="2743200" cy="0"/>
          </a:xfrm>
          <a:prstGeom prst="line">
            <a:avLst/>
          </a:prstGeom>
          <a:noFill/>
          <a:ln w="15240">
            <a:solidFill>
              <a:srgbClr val="C4863B"/>
            </a:solidFill>
            <a:prstDash val="solid"/>
          </a:ln>
        </p:spPr>
        <p:txBody>
          <a:bodyPr/>
          <a:lstStyle/>
          <a:p>
            <a:endParaRPr lang="en-US"/>
          </a:p>
        </p:txBody>
      </p:sp>
      <p:sp>
        <p:nvSpPr>
          <p:cNvPr id="6" name="Text 4"/>
          <p:cNvSpPr/>
          <p:nvPr/>
        </p:nvSpPr>
        <p:spPr>
          <a:xfrm>
            <a:off x="502920" y="6446520"/>
            <a:ext cx="7132320" cy="201168"/>
          </a:xfrm>
          <a:prstGeom prst="rect">
            <a:avLst/>
          </a:prstGeom>
          <a:noFill/>
          <a:ln/>
        </p:spPr>
        <p:txBody>
          <a:bodyPr wrap="square" lIns="0" tIns="0" rIns="0" bIns="0" rtlCol="0" anchor="ctr"/>
          <a:lstStyle/>
          <a:p>
            <a:pPr marL="0" indent="0">
              <a:buNone/>
            </a:pPr>
            <a:r>
              <a:rPr lang="en-US" sz="850" b="1" dirty="0">
                <a:solidFill>
                  <a:srgbClr val="E1B465"/>
                </a:solidFill>
                <a:latin typeface="Arial" pitchFamily="34" charset="0"/>
                <a:ea typeface="Arial" pitchFamily="34" charset="-122"/>
                <a:cs typeface="Arial" pitchFamily="34" charset="-120"/>
              </a:rPr>
              <a:t>AI Month at HEEM • Practical Resources. Responsible Leadership.</a:t>
            </a:r>
            <a:endParaRPr lang="en-US" sz="850" dirty="0"/>
          </a:p>
        </p:txBody>
      </p:sp>
      <p:pic>
        <p:nvPicPr>
          <p:cNvPr id="7" name="Image 0" descr="/mnt/data/heem_logo_transparent.png"/>
          <p:cNvPicPr>
            <a:picLocks noChangeAspect="1"/>
          </p:cNvPicPr>
          <p:nvPr/>
        </p:nvPicPr>
        <p:blipFill>
          <a:blip r:embed="rId3"/>
          <a:stretch>
            <a:fillRect/>
          </a:stretch>
        </p:blipFill>
        <p:spPr>
          <a:xfrm>
            <a:off x="11686032" y="6272784"/>
            <a:ext cx="347472" cy="347472"/>
          </a:xfrm>
          <a:prstGeom prst="rect">
            <a:avLst/>
          </a:prstGeom>
        </p:spPr>
      </p:pic>
      <p:sp>
        <p:nvSpPr>
          <p:cNvPr id="8" name="Text 5"/>
          <p:cNvSpPr/>
          <p:nvPr/>
        </p:nvSpPr>
        <p:spPr>
          <a:xfrm>
            <a:off x="621792" y="1225296"/>
            <a:ext cx="749808" cy="749808"/>
          </a:xfrm>
          <a:prstGeom prst="rect">
            <a:avLst/>
          </a:prstGeom>
          <a:solidFill>
            <a:srgbClr val="E1B465"/>
          </a:solidFill>
          <a:ln>
            <a:solidFill>
              <a:srgbClr val="E1B465"/>
            </a:solidFill>
          </a:ln>
        </p:spPr>
        <p:txBody>
          <a:bodyPr wrap="square" lIns="0" tIns="0" rIns="0" bIns="0" rtlCol="0" anchor="ctr"/>
          <a:lstStyle/>
          <a:p>
            <a:pPr marL="0" indent="0" algn="ctr">
              <a:buNone/>
            </a:pPr>
            <a:r>
              <a:rPr lang="en-US" sz="3300" b="1" dirty="0">
                <a:solidFill>
                  <a:srgbClr val="061426"/>
                </a:solidFill>
                <a:latin typeface="Georgia" pitchFamily="34" charset="0"/>
                <a:ea typeface="Georgia" pitchFamily="34" charset="-122"/>
                <a:cs typeface="Georgia" pitchFamily="34" charset="-120"/>
              </a:rPr>
              <a:t>1</a:t>
            </a:r>
            <a:endParaRPr lang="en-US" sz="3300" dirty="0"/>
          </a:p>
        </p:txBody>
      </p:sp>
      <p:sp>
        <p:nvSpPr>
          <p:cNvPr id="9" name="Text 6"/>
          <p:cNvSpPr/>
          <p:nvPr/>
        </p:nvSpPr>
        <p:spPr>
          <a:xfrm>
            <a:off x="1572768" y="1170432"/>
            <a:ext cx="9875520" cy="384048"/>
          </a:xfrm>
          <a:prstGeom prst="rect">
            <a:avLst/>
          </a:prstGeom>
          <a:noFill/>
          <a:ln/>
        </p:spPr>
        <p:txBody>
          <a:bodyPr wrap="square" lIns="0" tIns="0" rIns="0" bIns="0" rtlCol="0" anchor="ctr">
            <a:normAutofit/>
          </a:bodyPr>
          <a:lstStyle/>
          <a:p>
            <a:pPr marL="0" indent="0">
              <a:buNone/>
            </a:pPr>
            <a:r>
              <a:rPr lang="en-US" sz="2300" b="1" dirty="0">
                <a:solidFill>
                  <a:srgbClr val="F7F0E3"/>
                </a:solidFill>
                <a:latin typeface="Georgia" pitchFamily="34" charset="0"/>
                <a:ea typeface="Georgia" pitchFamily="34" charset="-122"/>
                <a:cs typeface="Georgia" pitchFamily="34" charset="-120"/>
              </a:rPr>
              <a:t>AI use is not only an academic integrity issue.</a:t>
            </a:r>
            <a:endParaRPr lang="en-US" sz="2300" dirty="0"/>
          </a:p>
        </p:txBody>
      </p:sp>
      <p:sp>
        <p:nvSpPr>
          <p:cNvPr id="10" name="Text 7"/>
          <p:cNvSpPr/>
          <p:nvPr/>
        </p:nvSpPr>
        <p:spPr>
          <a:xfrm>
            <a:off x="1572768" y="1600200"/>
            <a:ext cx="9738360" cy="347472"/>
          </a:xfrm>
          <a:prstGeom prst="rect">
            <a:avLst/>
          </a:prstGeom>
          <a:noFill/>
          <a:ln/>
        </p:spPr>
        <p:txBody>
          <a:bodyPr wrap="square" lIns="0" tIns="0" rIns="0" bIns="0" rtlCol="0" anchor="ctr">
            <a:normAutofit/>
          </a:bodyPr>
          <a:lstStyle/>
          <a:p>
            <a:pPr marL="0" indent="0">
              <a:buNone/>
            </a:pPr>
            <a:r>
              <a:rPr lang="en-US" sz="1650" b="1" dirty="0">
                <a:solidFill>
                  <a:srgbClr val="E1B465"/>
                </a:solidFill>
                <a:latin typeface="Arial" pitchFamily="34" charset="0"/>
                <a:ea typeface="Arial" pitchFamily="34" charset="-122"/>
                <a:cs typeface="Arial" pitchFamily="34" charset="-120"/>
              </a:rPr>
              <a:t>It is also an assessment validity issue.</a:t>
            </a:r>
            <a:endParaRPr lang="en-US" sz="1650" dirty="0"/>
          </a:p>
        </p:txBody>
      </p:sp>
      <p:sp>
        <p:nvSpPr>
          <p:cNvPr id="11" name="Text 8"/>
          <p:cNvSpPr/>
          <p:nvPr/>
        </p:nvSpPr>
        <p:spPr>
          <a:xfrm>
            <a:off x="777240" y="2267712"/>
            <a:ext cx="5349240" cy="1572768"/>
          </a:xfrm>
          <a:prstGeom prst="rect">
            <a:avLst/>
          </a:prstGeom>
          <a:solidFill>
            <a:srgbClr val="0D2743"/>
          </a:solidFill>
          <a:ln w="12700">
            <a:solidFill>
              <a:srgbClr val="C4863B">
                <a:alpha val="85000"/>
              </a:srgbClr>
            </a:solidFill>
          </a:ln>
        </p:spPr>
        <p:txBody>
          <a:bodyPr wrap="square" lIns="1778" tIns="1778" rIns="1778" bIns="1778" rtlCol="0" anchor="t">
            <a:normAutofit/>
          </a:bodyPr>
          <a:lstStyle/>
          <a:p>
            <a:pPr marL="0" indent="0">
              <a:buNone/>
            </a:pPr>
            <a:r>
              <a:rPr lang="en-US" sz="1900" b="1" dirty="0">
                <a:solidFill>
                  <a:srgbClr val="F7F0E3"/>
                </a:solidFill>
                <a:latin typeface="Georgia" pitchFamily="34" charset="0"/>
                <a:ea typeface="Georgia" pitchFamily="34" charset="-122"/>
                <a:cs typeface="Georgia" pitchFamily="34" charset="-120"/>
              </a:rPr>
              <a:t>Why it matters
</a:t>
            </a:r>
            <a:endParaRPr lang="en-US" sz="1900" dirty="0"/>
          </a:p>
          <a:p>
            <a:pPr marL="0" indent="0">
              <a:buNone/>
            </a:pPr>
            <a:r>
              <a:rPr lang="en-US" sz="1700" dirty="0">
                <a:solidFill>
                  <a:srgbClr val="FFFFFF"/>
                </a:solidFill>
                <a:latin typeface="Arial" pitchFamily="34" charset="0"/>
                <a:ea typeface="Arial" pitchFamily="34" charset="-122"/>
                <a:cs typeface="Arial" pitchFamily="34" charset="-120"/>
              </a:rPr>
              <a:t>Ask whether the assignment still measures the intended learning, not only whether the student violated a rule.</a:t>
            </a:r>
            <a:endParaRPr lang="en-US" sz="1900" dirty="0"/>
          </a:p>
        </p:txBody>
      </p:sp>
      <p:sp>
        <p:nvSpPr>
          <p:cNvPr id="12" name="Text 9"/>
          <p:cNvSpPr/>
          <p:nvPr/>
        </p:nvSpPr>
        <p:spPr>
          <a:xfrm>
            <a:off x="6382512" y="2267712"/>
            <a:ext cx="5029200" cy="1572768"/>
          </a:xfrm>
          <a:prstGeom prst="rect">
            <a:avLst/>
          </a:prstGeom>
          <a:solidFill>
            <a:srgbClr val="0D2743"/>
          </a:solidFill>
          <a:ln w="12700">
            <a:solidFill>
              <a:srgbClr val="C4863B">
                <a:alpha val="85000"/>
              </a:srgbClr>
            </a:solidFill>
          </a:ln>
        </p:spPr>
        <p:txBody>
          <a:bodyPr wrap="square" lIns="1778" tIns="1778" rIns="1778" bIns="1778" rtlCol="0" anchor="t">
            <a:normAutofit/>
          </a:bodyPr>
          <a:lstStyle/>
          <a:p>
            <a:pPr marL="0" indent="0">
              <a:buNone/>
            </a:pPr>
            <a:r>
              <a:rPr lang="en-US" sz="1900" b="1" dirty="0">
                <a:solidFill>
                  <a:srgbClr val="F7F0E3"/>
                </a:solidFill>
                <a:latin typeface="Georgia" pitchFamily="34" charset="0"/>
                <a:ea typeface="Georgia" pitchFamily="34" charset="-122"/>
                <a:cs typeface="Georgia" pitchFamily="34" charset="-120"/>
              </a:rPr>
              <a:t>Leader takeaway
</a:t>
            </a:r>
            <a:endParaRPr lang="en-US" sz="1900" dirty="0"/>
          </a:p>
          <a:p>
            <a:pPr marL="0" indent="0">
              <a:buNone/>
            </a:pPr>
            <a:r>
              <a:rPr lang="en-US" sz="1700" dirty="0">
                <a:solidFill>
                  <a:srgbClr val="FFFFFF"/>
                </a:solidFill>
                <a:latin typeface="Arial" pitchFamily="34" charset="0"/>
                <a:ea typeface="Arial" pitchFamily="34" charset="-122"/>
                <a:cs typeface="Arial" pitchFamily="34" charset="-120"/>
              </a:rPr>
              <a:t>Leadership question: What evidence of learning does this assignment actually produce?</a:t>
            </a:r>
            <a:endParaRPr lang="en-US" sz="1900" dirty="0"/>
          </a:p>
        </p:txBody>
      </p:sp>
      <p:sp>
        <p:nvSpPr>
          <p:cNvPr id="13" name="Text 10"/>
          <p:cNvSpPr/>
          <p:nvPr/>
        </p:nvSpPr>
        <p:spPr>
          <a:xfrm>
            <a:off x="1051560" y="4224528"/>
            <a:ext cx="9921240" cy="877824"/>
          </a:xfrm>
          <a:prstGeom prst="rect">
            <a:avLst/>
          </a:prstGeom>
          <a:solidFill>
            <a:srgbClr val="0A1E35"/>
          </a:solidFill>
          <a:ln w="12700">
            <a:solidFill>
              <a:srgbClr val="38A9C9">
                <a:alpha val="85000"/>
              </a:srgbClr>
            </a:solidFill>
          </a:ln>
        </p:spPr>
        <p:txBody>
          <a:bodyPr wrap="square" lIns="1778" tIns="1778" rIns="1778" bIns="1778" rtlCol="0" anchor="t">
            <a:normAutofit/>
          </a:bodyPr>
          <a:lstStyle/>
          <a:p>
            <a:pPr marL="0" indent="0">
              <a:buNone/>
            </a:pPr>
            <a:r>
              <a:rPr lang="en-US" sz="1700" b="1" dirty="0">
                <a:solidFill>
                  <a:srgbClr val="F7F0E3"/>
                </a:solidFill>
                <a:latin typeface="Georgia" pitchFamily="34" charset="0"/>
                <a:ea typeface="Georgia" pitchFamily="34" charset="-122"/>
                <a:cs typeface="Georgia" pitchFamily="34" charset="-120"/>
              </a:rPr>
              <a:t>Discussion prompt
</a:t>
            </a:r>
            <a:endParaRPr lang="en-US" sz="1700" dirty="0"/>
          </a:p>
          <a:p>
            <a:pPr marL="0" indent="0">
              <a:buNone/>
            </a:pPr>
            <a:r>
              <a:rPr lang="en-US" sz="1650" dirty="0">
                <a:solidFill>
                  <a:srgbClr val="FFFFFF"/>
                </a:solidFill>
                <a:latin typeface="Arial" pitchFamily="34" charset="0"/>
                <a:ea typeface="Arial" pitchFamily="34" charset="-122"/>
                <a:cs typeface="Arial" pitchFamily="34" charset="-120"/>
              </a:rPr>
              <a:t>Where might AI assistance change what an assignment actually measures?</a:t>
            </a:r>
            <a:endParaRPr lang="en-US" sz="1700" dirty="0"/>
          </a:p>
        </p:txBody>
      </p:sp>
      <p:sp>
        <p:nvSpPr>
          <p:cNvPr id="14" name="Text 11"/>
          <p:cNvSpPr/>
          <p:nvPr/>
        </p:nvSpPr>
        <p:spPr>
          <a:xfrm>
            <a:off x="594360" y="6053328"/>
            <a:ext cx="10469880" cy="228600"/>
          </a:xfrm>
          <a:prstGeom prst="rect">
            <a:avLst/>
          </a:prstGeom>
          <a:noFill/>
          <a:ln/>
        </p:spPr>
        <p:txBody>
          <a:bodyPr wrap="square" lIns="254" tIns="254" rIns="254" bIns="254" rtlCol="0" anchor="ctr">
            <a:normAutofit/>
          </a:bodyPr>
          <a:lstStyle/>
          <a:p>
            <a:pPr marL="0" indent="0">
              <a:buNone/>
            </a:pPr>
            <a:r>
              <a:rPr lang="en-US" sz="820" i="1" dirty="0">
                <a:solidFill>
                  <a:srgbClr val="98A6B3"/>
                </a:solidFill>
                <a:latin typeface="Arial" pitchFamily="34" charset="0"/>
                <a:ea typeface="Arial" pitchFamily="34" charset="-122"/>
                <a:cs typeface="Arial" pitchFamily="34" charset="-120"/>
              </a:rPr>
              <a:t>Go deeper: UNESCO AI Competency Framework for Students; OECD Digital Education Outlook 2026; HEEM assessment validity framing</a:t>
            </a:r>
            <a:endParaRPr lang="en-US" sz="82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61426"/>
        </a:solidFill>
        <a:effectLst/>
      </p:bgPr>
    </p:bg>
    <p:spTree>
      <p:nvGrpSpPr>
        <p:cNvPr id="1" name=""/>
        <p:cNvGrpSpPr/>
        <p:nvPr/>
      </p:nvGrpSpPr>
      <p:grpSpPr>
        <a:xfrm>
          <a:off x="0" y="0"/>
          <a:ext cx="0" cy="0"/>
          <a:chOff x="0" y="0"/>
          <a:chExt cx="0" cy="0"/>
        </a:xfrm>
      </p:grpSpPr>
      <p:sp>
        <p:nvSpPr>
          <p:cNvPr id="2" name="Shape 0"/>
          <p:cNvSpPr/>
          <p:nvPr/>
        </p:nvSpPr>
        <p:spPr>
          <a:xfrm>
            <a:off x="411480" y="6355080"/>
            <a:ext cx="11064240" cy="0"/>
          </a:xfrm>
          <a:prstGeom prst="line">
            <a:avLst/>
          </a:prstGeom>
          <a:noFill/>
          <a:ln w="15240">
            <a:solidFill>
              <a:srgbClr val="C4863B">
                <a:alpha val="90000"/>
              </a:srgbClr>
            </a:solidFill>
            <a:prstDash val="solid"/>
          </a:ln>
        </p:spPr>
        <p:txBody>
          <a:bodyPr/>
          <a:lstStyle/>
          <a:p>
            <a:endParaRPr lang="en-US"/>
          </a:p>
        </p:txBody>
      </p:sp>
      <p:sp>
        <p:nvSpPr>
          <p:cNvPr id="3" name="Text 1"/>
          <p:cNvSpPr/>
          <p:nvPr/>
        </p:nvSpPr>
        <p:spPr>
          <a:xfrm>
            <a:off x="530352" y="256032"/>
            <a:ext cx="5120640" cy="201168"/>
          </a:xfrm>
          <a:prstGeom prst="rect">
            <a:avLst/>
          </a:prstGeom>
          <a:noFill/>
          <a:ln/>
        </p:spPr>
        <p:txBody>
          <a:bodyPr wrap="square" lIns="0" tIns="0" rIns="0" bIns="0" rtlCol="0" anchor="ctr"/>
          <a:lstStyle/>
          <a:p>
            <a:pPr marL="0" indent="0">
              <a:buNone/>
            </a:pPr>
            <a:r>
              <a:rPr lang="en-US" sz="950" b="1" dirty="0">
                <a:solidFill>
                  <a:srgbClr val="E1B465"/>
                </a:solidFill>
                <a:latin typeface="Arial" pitchFamily="34" charset="0"/>
                <a:ea typeface="Arial" pitchFamily="34" charset="-122"/>
                <a:cs typeface="Arial" pitchFamily="34" charset="-120"/>
              </a:rPr>
              <a:t>STUDENTS AND AI</a:t>
            </a:r>
            <a:endParaRPr lang="en-US" sz="950" dirty="0"/>
          </a:p>
        </p:txBody>
      </p:sp>
      <p:sp>
        <p:nvSpPr>
          <p:cNvPr id="4" name="Text 2"/>
          <p:cNvSpPr/>
          <p:nvPr/>
        </p:nvSpPr>
        <p:spPr>
          <a:xfrm>
            <a:off x="502920" y="502920"/>
            <a:ext cx="10972800" cy="502920"/>
          </a:xfrm>
          <a:prstGeom prst="rect">
            <a:avLst/>
          </a:prstGeom>
          <a:noFill/>
          <a:ln/>
        </p:spPr>
        <p:txBody>
          <a:bodyPr wrap="square" lIns="0" tIns="0" rIns="0" bIns="0" rtlCol="0" anchor="ctr">
            <a:normAutofit/>
          </a:bodyPr>
          <a:lstStyle/>
          <a:p>
            <a:pPr marL="0" indent="0">
              <a:buNone/>
            </a:pPr>
            <a:r>
              <a:rPr lang="en-US" sz="2500" b="1" dirty="0">
                <a:solidFill>
                  <a:srgbClr val="F7F0E3"/>
                </a:solidFill>
                <a:latin typeface="Georgia" pitchFamily="34" charset="0"/>
                <a:ea typeface="Georgia" pitchFamily="34" charset="-122"/>
                <a:cs typeface="Georgia" pitchFamily="34" charset="-120"/>
              </a:rPr>
              <a:t>Thing 2</a:t>
            </a:r>
            <a:endParaRPr lang="en-US" sz="2500" dirty="0"/>
          </a:p>
        </p:txBody>
      </p:sp>
      <p:sp>
        <p:nvSpPr>
          <p:cNvPr id="5" name="Shape 3"/>
          <p:cNvSpPr/>
          <p:nvPr/>
        </p:nvSpPr>
        <p:spPr>
          <a:xfrm>
            <a:off x="502920" y="1078992"/>
            <a:ext cx="2743200" cy="0"/>
          </a:xfrm>
          <a:prstGeom prst="line">
            <a:avLst/>
          </a:prstGeom>
          <a:noFill/>
          <a:ln w="15240">
            <a:solidFill>
              <a:srgbClr val="C4863B"/>
            </a:solidFill>
            <a:prstDash val="solid"/>
          </a:ln>
        </p:spPr>
        <p:txBody>
          <a:bodyPr/>
          <a:lstStyle/>
          <a:p>
            <a:endParaRPr lang="en-US"/>
          </a:p>
        </p:txBody>
      </p:sp>
      <p:sp>
        <p:nvSpPr>
          <p:cNvPr id="6" name="Text 4"/>
          <p:cNvSpPr/>
          <p:nvPr/>
        </p:nvSpPr>
        <p:spPr>
          <a:xfrm>
            <a:off x="502920" y="6446520"/>
            <a:ext cx="7132320" cy="201168"/>
          </a:xfrm>
          <a:prstGeom prst="rect">
            <a:avLst/>
          </a:prstGeom>
          <a:noFill/>
          <a:ln/>
        </p:spPr>
        <p:txBody>
          <a:bodyPr wrap="square" lIns="0" tIns="0" rIns="0" bIns="0" rtlCol="0" anchor="ctr"/>
          <a:lstStyle/>
          <a:p>
            <a:pPr marL="0" indent="0">
              <a:buNone/>
            </a:pPr>
            <a:r>
              <a:rPr lang="en-US" sz="850" b="1" dirty="0">
                <a:solidFill>
                  <a:srgbClr val="E1B465"/>
                </a:solidFill>
                <a:latin typeface="Arial" pitchFamily="34" charset="0"/>
                <a:ea typeface="Arial" pitchFamily="34" charset="-122"/>
                <a:cs typeface="Arial" pitchFamily="34" charset="-120"/>
              </a:rPr>
              <a:t>AI Month at HEEM • Practical Resources. Responsible Leadership.</a:t>
            </a:r>
            <a:endParaRPr lang="en-US" sz="850" dirty="0"/>
          </a:p>
        </p:txBody>
      </p:sp>
      <p:pic>
        <p:nvPicPr>
          <p:cNvPr id="7" name="Image 0" descr="/mnt/data/heem_logo_transparent.png"/>
          <p:cNvPicPr>
            <a:picLocks noChangeAspect="1"/>
          </p:cNvPicPr>
          <p:nvPr/>
        </p:nvPicPr>
        <p:blipFill>
          <a:blip r:embed="rId3"/>
          <a:stretch>
            <a:fillRect/>
          </a:stretch>
        </p:blipFill>
        <p:spPr>
          <a:xfrm>
            <a:off x="11686032" y="6272784"/>
            <a:ext cx="347472" cy="347472"/>
          </a:xfrm>
          <a:prstGeom prst="rect">
            <a:avLst/>
          </a:prstGeom>
        </p:spPr>
      </p:pic>
      <p:sp>
        <p:nvSpPr>
          <p:cNvPr id="8" name="Text 5"/>
          <p:cNvSpPr/>
          <p:nvPr/>
        </p:nvSpPr>
        <p:spPr>
          <a:xfrm>
            <a:off x="621792" y="1225296"/>
            <a:ext cx="749808" cy="749808"/>
          </a:xfrm>
          <a:prstGeom prst="rect">
            <a:avLst/>
          </a:prstGeom>
          <a:solidFill>
            <a:srgbClr val="E1B465"/>
          </a:solidFill>
          <a:ln>
            <a:solidFill>
              <a:srgbClr val="E1B465"/>
            </a:solidFill>
          </a:ln>
        </p:spPr>
        <p:txBody>
          <a:bodyPr wrap="square" lIns="0" tIns="0" rIns="0" bIns="0" rtlCol="0" anchor="ctr"/>
          <a:lstStyle/>
          <a:p>
            <a:pPr marL="0" indent="0" algn="ctr">
              <a:buNone/>
            </a:pPr>
            <a:r>
              <a:rPr lang="en-US" sz="3300" b="1" dirty="0">
                <a:solidFill>
                  <a:srgbClr val="061426"/>
                </a:solidFill>
                <a:latin typeface="Georgia" pitchFamily="34" charset="0"/>
                <a:ea typeface="Georgia" pitchFamily="34" charset="-122"/>
                <a:cs typeface="Georgia" pitchFamily="34" charset="-120"/>
              </a:rPr>
              <a:t>2</a:t>
            </a:r>
            <a:endParaRPr lang="en-US" sz="3300" dirty="0"/>
          </a:p>
        </p:txBody>
      </p:sp>
      <p:sp>
        <p:nvSpPr>
          <p:cNvPr id="9" name="Text 6"/>
          <p:cNvSpPr/>
          <p:nvPr/>
        </p:nvSpPr>
        <p:spPr>
          <a:xfrm>
            <a:off x="1572768" y="1170432"/>
            <a:ext cx="9875520" cy="384048"/>
          </a:xfrm>
          <a:prstGeom prst="rect">
            <a:avLst/>
          </a:prstGeom>
          <a:noFill/>
          <a:ln/>
        </p:spPr>
        <p:txBody>
          <a:bodyPr wrap="square" lIns="0" tIns="0" rIns="0" bIns="0" rtlCol="0" anchor="ctr">
            <a:normAutofit/>
          </a:bodyPr>
          <a:lstStyle/>
          <a:p>
            <a:pPr marL="0" indent="0">
              <a:buNone/>
            </a:pPr>
            <a:r>
              <a:rPr lang="en-US" sz="2300" b="1" dirty="0">
                <a:solidFill>
                  <a:srgbClr val="F7F0E3"/>
                </a:solidFill>
                <a:latin typeface="Georgia" pitchFamily="34" charset="0"/>
                <a:ea typeface="Georgia" pitchFamily="34" charset="-122"/>
                <a:cs typeface="Georgia" pitchFamily="34" charset="-120"/>
              </a:rPr>
              <a:t>Better work does not always mean more learning.</a:t>
            </a:r>
            <a:endParaRPr lang="en-US" sz="2300" dirty="0"/>
          </a:p>
        </p:txBody>
      </p:sp>
      <p:sp>
        <p:nvSpPr>
          <p:cNvPr id="10" name="Text 7"/>
          <p:cNvSpPr/>
          <p:nvPr/>
        </p:nvSpPr>
        <p:spPr>
          <a:xfrm>
            <a:off x="1572768" y="1600200"/>
            <a:ext cx="9738360" cy="347472"/>
          </a:xfrm>
          <a:prstGeom prst="rect">
            <a:avLst/>
          </a:prstGeom>
          <a:noFill/>
          <a:ln/>
        </p:spPr>
        <p:txBody>
          <a:bodyPr wrap="square" lIns="0" tIns="0" rIns="0" bIns="0" rtlCol="0" anchor="ctr">
            <a:normAutofit/>
          </a:bodyPr>
          <a:lstStyle/>
          <a:p>
            <a:pPr marL="0" indent="0">
              <a:buNone/>
            </a:pPr>
            <a:r>
              <a:rPr lang="en-US" sz="1650" b="1" dirty="0">
                <a:solidFill>
                  <a:srgbClr val="E1B465"/>
                </a:solidFill>
                <a:latin typeface="Arial" pitchFamily="34" charset="0"/>
                <a:ea typeface="Arial" pitchFamily="34" charset="-122"/>
                <a:cs typeface="Arial" pitchFamily="34" charset="-120"/>
              </a:rPr>
              <a:t>Performance is not the same as understanding.</a:t>
            </a:r>
            <a:endParaRPr lang="en-US" sz="1650" dirty="0"/>
          </a:p>
        </p:txBody>
      </p:sp>
      <p:sp>
        <p:nvSpPr>
          <p:cNvPr id="11" name="Text 8"/>
          <p:cNvSpPr/>
          <p:nvPr/>
        </p:nvSpPr>
        <p:spPr>
          <a:xfrm>
            <a:off x="777240" y="2267712"/>
            <a:ext cx="5349240" cy="1572768"/>
          </a:xfrm>
          <a:prstGeom prst="rect">
            <a:avLst/>
          </a:prstGeom>
          <a:solidFill>
            <a:srgbClr val="0D2743"/>
          </a:solidFill>
          <a:ln w="12700">
            <a:solidFill>
              <a:srgbClr val="C4863B">
                <a:alpha val="85000"/>
              </a:srgbClr>
            </a:solidFill>
          </a:ln>
        </p:spPr>
        <p:txBody>
          <a:bodyPr wrap="square" lIns="1778" tIns="1778" rIns="1778" bIns="1778" rtlCol="0" anchor="t">
            <a:normAutofit/>
          </a:bodyPr>
          <a:lstStyle/>
          <a:p>
            <a:pPr marL="0" indent="0">
              <a:buNone/>
            </a:pPr>
            <a:r>
              <a:rPr lang="en-US" sz="1900" b="1" dirty="0">
                <a:solidFill>
                  <a:srgbClr val="F7F0E3"/>
                </a:solidFill>
                <a:latin typeface="Georgia" pitchFamily="34" charset="0"/>
                <a:ea typeface="Georgia" pitchFamily="34" charset="-122"/>
                <a:cs typeface="Georgia" pitchFamily="34" charset="-120"/>
              </a:rPr>
              <a:t>Why it matters
</a:t>
            </a:r>
            <a:endParaRPr lang="en-US" sz="1900" dirty="0"/>
          </a:p>
          <a:p>
            <a:pPr marL="0" indent="0">
              <a:buNone/>
            </a:pPr>
            <a:r>
              <a:rPr lang="en-US" sz="1700" dirty="0">
                <a:solidFill>
                  <a:srgbClr val="FFFFFF"/>
                </a:solidFill>
                <a:latin typeface="Arial" pitchFamily="34" charset="0"/>
                <a:ea typeface="Arial" pitchFamily="34" charset="-122"/>
                <a:cs typeface="Arial" pitchFamily="34" charset="-120"/>
              </a:rPr>
              <a:t>A polished AI-assisted product may show tool use, editing, or synthesis, but not necessarily independent mastery.</a:t>
            </a:r>
            <a:endParaRPr lang="en-US" sz="1900" dirty="0"/>
          </a:p>
        </p:txBody>
      </p:sp>
      <p:sp>
        <p:nvSpPr>
          <p:cNvPr id="12" name="Text 9"/>
          <p:cNvSpPr/>
          <p:nvPr/>
        </p:nvSpPr>
        <p:spPr>
          <a:xfrm>
            <a:off x="6382512" y="2267712"/>
            <a:ext cx="5029200" cy="1572768"/>
          </a:xfrm>
          <a:prstGeom prst="rect">
            <a:avLst/>
          </a:prstGeom>
          <a:solidFill>
            <a:srgbClr val="0D2743"/>
          </a:solidFill>
          <a:ln w="12700">
            <a:solidFill>
              <a:srgbClr val="C4863B">
                <a:alpha val="85000"/>
              </a:srgbClr>
            </a:solidFill>
          </a:ln>
        </p:spPr>
        <p:txBody>
          <a:bodyPr wrap="square" lIns="1778" tIns="1778" rIns="1778" bIns="1778" rtlCol="0" anchor="t">
            <a:normAutofit/>
          </a:bodyPr>
          <a:lstStyle/>
          <a:p>
            <a:pPr marL="0" indent="0">
              <a:buNone/>
            </a:pPr>
            <a:r>
              <a:rPr lang="en-US" sz="1900" b="1" dirty="0">
                <a:solidFill>
                  <a:srgbClr val="F7F0E3"/>
                </a:solidFill>
                <a:latin typeface="Georgia" pitchFamily="34" charset="0"/>
                <a:ea typeface="Georgia" pitchFamily="34" charset="-122"/>
                <a:cs typeface="Georgia" pitchFamily="34" charset="-120"/>
              </a:rPr>
              <a:t>Leader takeaway
</a:t>
            </a:r>
            <a:endParaRPr lang="en-US" sz="1900" dirty="0"/>
          </a:p>
          <a:p>
            <a:pPr marL="0" indent="0">
              <a:buNone/>
            </a:pPr>
            <a:r>
              <a:rPr lang="en-US" sz="1700" dirty="0">
                <a:solidFill>
                  <a:srgbClr val="FFFFFF"/>
                </a:solidFill>
                <a:latin typeface="Arial" pitchFamily="34" charset="0"/>
                <a:ea typeface="Arial" pitchFamily="34" charset="-122"/>
                <a:cs typeface="Arial" pitchFamily="34" charset="-120"/>
              </a:rPr>
              <a:t>Training prompt: What must students be able to explain, transfer, or perform without AI?</a:t>
            </a:r>
            <a:endParaRPr lang="en-US" sz="1900" dirty="0"/>
          </a:p>
        </p:txBody>
      </p:sp>
      <p:sp>
        <p:nvSpPr>
          <p:cNvPr id="13" name="Text 10"/>
          <p:cNvSpPr/>
          <p:nvPr/>
        </p:nvSpPr>
        <p:spPr>
          <a:xfrm>
            <a:off x="1051560" y="4224528"/>
            <a:ext cx="9921240" cy="877824"/>
          </a:xfrm>
          <a:prstGeom prst="rect">
            <a:avLst/>
          </a:prstGeom>
          <a:solidFill>
            <a:srgbClr val="0A1E35"/>
          </a:solidFill>
          <a:ln w="12700">
            <a:solidFill>
              <a:srgbClr val="38A9C9">
                <a:alpha val="85000"/>
              </a:srgbClr>
            </a:solidFill>
          </a:ln>
        </p:spPr>
        <p:txBody>
          <a:bodyPr wrap="square" lIns="1778" tIns="1778" rIns="1778" bIns="1778" rtlCol="0" anchor="t">
            <a:normAutofit/>
          </a:bodyPr>
          <a:lstStyle/>
          <a:p>
            <a:pPr marL="0" indent="0">
              <a:buNone/>
            </a:pPr>
            <a:r>
              <a:rPr lang="en-US" sz="1700" b="1" dirty="0">
                <a:solidFill>
                  <a:srgbClr val="F7F0E3"/>
                </a:solidFill>
                <a:latin typeface="Georgia" pitchFamily="34" charset="0"/>
                <a:ea typeface="Georgia" pitchFamily="34" charset="-122"/>
                <a:cs typeface="Georgia" pitchFamily="34" charset="-120"/>
              </a:rPr>
              <a:t>Discussion prompt
</a:t>
            </a:r>
            <a:endParaRPr lang="en-US" sz="1700" dirty="0"/>
          </a:p>
          <a:p>
            <a:pPr marL="0" indent="0">
              <a:buNone/>
            </a:pPr>
            <a:r>
              <a:rPr lang="en-US" sz="1650" dirty="0">
                <a:solidFill>
                  <a:srgbClr val="FFFFFF"/>
                </a:solidFill>
                <a:latin typeface="Arial" pitchFamily="34" charset="0"/>
                <a:ea typeface="Arial" pitchFamily="34" charset="-122"/>
                <a:cs typeface="Arial" pitchFamily="34" charset="-120"/>
              </a:rPr>
              <a:t>What evidence would show that students can perform the learning outcome without AI?</a:t>
            </a:r>
            <a:endParaRPr lang="en-US" sz="1700" dirty="0"/>
          </a:p>
        </p:txBody>
      </p:sp>
      <p:sp>
        <p:nvSpPr>
          <p:cNvPr id="14" name="Text 11"/>
          <p:cNvSpPr/>
          <p:nvPr/>
        </p:nvSpPr>
        <p:spPr>
          <a:xfrm>
            <a:off x="594360" y="6053328"/>
            <a:ext cx="10469880" cy="228600"/>
          </a:xfrm>
          <a:prstGeom prst="rect">
            <a:avLst/>
          </a:prstGeom>
          <a:noFill/>
          <a:ln/>
        </p:spPr>
        <p:txBody>
          <a:bodyPr wrap="square" lIns="254" tIns="254" rIns="254" bIns="254" rtlCol="0" anchor="ctr">
            <a:normAutofit/>
          </a:bodyPr>
          <a:lstStyle/>
          <a:p>
            <a:pPr marL="0" indent="0">
              <a:buNone/>
            </a:pPr>
            <a:r>
              <a:rPr lang="en-US" sz="820" i="1" dirty="0">
                <a:solidFill>
                  <a:srgbClr val="98A6B3"/>
                </a:solidFill>
                <a:latin typeface="Arial" pitchFamily="34" charset="0"/>
                <a:ea typeface="Arial" pitchFamily="34" charset="-122"/>
                <a:cs typeface="Arial" pitchFamily="34" charset="-120"/>
              </a:rPr>
              <a:t>Go deeper: OECD Digital Education Outlook 2026; UNESCO AI Competency Framework for Students</a:t>
            </a:r>
            <a:endParaRPr lang="en-US" sz="82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61426"/>
        </a:solidFill>
        <a:effectLst/>
      </p:bgPr>
    </p:bg>
    <p:spTree>
      <p:nvGrpSpPr>
        <p:cNvPr id="1" name=""/>
        <p:cNvGrpSpPr/>
        <p:nvPr/>
      </p:nvGrpSpPr>
      <p:grpSpPr>
        <a:xfrm>
          <a:off x="0" y="0"/>
          <a:ext cx="0" cy="0"/>
          <a:chOff x="0" y="0"/>
          <a:chExt cx="0" cy="0"/>
        </a:xfrm>
      </p:grpSpPr>
      <p:sp>
        <p:nvSpPr>
          <p:cNvPr id="2" name="Shape 0"/>
          <p:cNvSpPr/>
          <p:nvPr/>
        </p:nvSpPr>
        <p:spPr>
          <a:xfrm>
            <a:off x="411480" y="6355080"/>
            <a:ext cx="11064240" cy="0"/>
          </a:xfrm>
          <a:prstGeom prst="line">
            <a:avLst/>
          </a:prstGeom>
          <a:noFill/>
          <a:ln w="15240">
            <a:solidFill>
              <a:srgbClr val="C4863B">
                <a:alpha val="90000"/>
              </a:srgbClr>
            </a:solidFill>
            <a:prstDash val="solid"/>
          </a:ln>
        </p:spPr>
        <p:txBody>
          <a:bodyPr/>
          <a:lstStyle/>
          <a:p>
            <a:endParaRPr lang="en-US"/>
          </a:p>
        </p:txBody>
      </p:sp>
      <p:sp>
        <p:nvSpPr>
          <p:cNvPr id="3" name="Text 1"/>
          <p:cNvSpPr/>
          <p:nvPr/>
        </p:nvSpPr>
        <p:spPr>
          <a:xfrm>
            <a:off x="530352" y="256032"/>
            <a:ext cx="5120640" cy="201168"/>
          </a:xfrm>
          <a:prstGeom prst="rect">
            <a:avLst/>
          </a:prstGeom>
          <a:noFill/>
          <a:ln/>
        </p:spPr>
        <p:txBody>
          <a:bodyPr wrap="square" lIns="0" tIns="0" rIns="0" bIns="0" rtlCol="0" anchor="ctr"/>
          <a:lstStyle/>
          <a:p>
            <a:pPr marL="0" indent="0">
              <a:buNone/>
            </a:pPr>
            <a:r>
              <a:rPr lang="en-US" sz="950" b="1" dirty="0">
                <a:solidFill>
                  <a:srgbClr val="E1B465"/>
                </a:solidFill>
                <a:latin typeface="Arial" pitchFamily="34" charset="0"/>
                <a:ea typeface="Arial" pitchFamily="34" charset="-122"/>
                <a:cs typeface="Arial" pitchFamily="34" charset="-120"/>
              </a:rPr>
              <a:t>STUDENTS AND AI</a:t>
            </a:r>
            <a:endParaRPr lang="en-US" sz="950" dirty="0"/>
          </a:p>
        </p:txBody>
      </p:sp>
      <p:sp>
        <p:nvSpPr>
          <p:cNvPr id="4" name="Text 2"/>
          <p:cNvSpPr/>
          <p:nvPr/>
        </p:nvSpPr>
        <p:spPr>
          <a:xfrm>
            <a:off x="502920" y="502920"/>
            <a:ext cx="10972800" cy="502920"/>
          </a:xfrm>
          <a:prstGeom prst="rect">
            <a:avLst/>
          </a:prstGeom>
          <a:noFill/>
          <a:ln/>
        </p:spPr>
        <p:txBody>
          <a:bodyPr wrap="square" lIns="0" tIns="0" rIns="0" bIns="0" rtlCol="0" anchor="ctr">
            <a:normAutofit/>
          </a:bodyPr>
          <a:lstStyle/>
          <a:p>
            <a:pPr marL="0" indent="0">
              <a:buNone/>
            </a:pPr>
            <a:r>
              <a:rPr lang="en-US" sz="2500" b="1" dirty="0">
                <a:solidFill>
                  <a:srgbClr val="F7F0E3"/>
                </a:solidFill>
                <a:latin typeface="Georgia" pitchFamily="34" charset="0"/>
                <a:ea typeface="Georgia" pitchFamily="34" charset="-122"/>
                <a:cs typeface="Georgia" pitchFamily="34" charset="-120"/>
              </a:rPr>
              <a:t>Thing 3</a:t>
            </a:r>
            <a:endParaRPr lang="en-US" sz="2500" dirty="0"/>
          </a:p>
        </p:txBody>
      </p:sp>
      <p:sp>
        <p:nvSpPr>
          <p:cNvPr id="5" name="Shape 3"/>
          <p:cNvSpPr/>
          <p:nvPr/>
        </p:nvSpPr>
        <p:spPr>
          <a:xfrm>
            <a:off x="502920" y="1078992"/>
            <a:ext cx="2743200" cy="0"/>
          </a:xfrm>
          <a:prstGeom prst="line">
            <a:avLst/>
          </a:prstGeom>
          <a:noFill/>
          <a:ln w="15240">
            <a:solidFill>
              <a:srgbClr val="C4863B"/>
            </a:solidFill>
            <a:prstDash val="solid"/>
          </a:ln>
        </p:spPr>
        <p:txBody>
          <a:bodyPr/>
          <a:lstStyle/>
          <a:p>
            <a:endParaRPr lang="en-US"/>
          </a:p>
        </p:txBody>
      </p:sp>
      <p:sp>
        <p:nvSpPr>
          <p:cNvPr id="6" name="Text 4"/>
          <p:cNvSpPr/>
          <p:nvPr/>
        </p:nvSpPr>
        <p:spPr>
          <a:xfrm>
            <a:off x="502920" y="6446520"/>
            <a:ext cx="7132320" cy="201168"/>
          </a:xfrm>
          <a:prstGeom prst="rect">
            <a:avLst/>
          </a:prstGeom>
          <a:noFill/>
          <a:ln/>
        </p:spPr>
        <p:txBody>
          <a:bodyPr wrap="square" lIns="0" tIns="0" rIns="0" bIns="0" rtlCol="0" anchor="ctr"/>
          <a:lstStyle/>
          <a:p>
            <a:pPr marL="0" indent="0">
              <a:buNone/>
            </a:pPr>
            <a:r>
              <a:rPr lang="en-US" sz="850" b="1" dirty="0">
                <a:solidFill>
                  <a:srgbClr val="E1B465"/>
                </a:solidFill>
                <a:latin typeface="Arial" pitchFamily="34" charset="0"/>
                <a:ea typeface="Arial" pitchFamily="34" charset="-122"/>
                <a:cs typeface="Arial" pitchFamily="34" charset="-120"/>
              </a:rPr>
              <a:t>AI Month at HEEM • Practical Resources. Responsible Leadership.</a:t>
            </a:r>
            <a:endParaRPr lang="en-US" sz="850" dirty="0"/>
          </a:p>
        </p:txBody>
      </p:sp>
      <p:pic>
        <p:nvPicPr>
          <p:cNvPr id="7" name="Image 0" descr="/mnt/data/heem_logo_transparent.png"/>
          <p:cNvPicPr>
            <a:picLocks noChangeAspect="1"/>
          </p:cNvPicPr>
          <p:nvPr/>
        </p:nvPicPr>
        <p:blipFill>
          <a:blip r:embed="rId3"/>
          <a:stretch>
            <a:fillRect/>
          </a:stretch>
        </p:blipFill>
        <p:spPr>
          <a:xfrm>
            <a:off x="11686032" y="6272784"/>
            <a:ext cx="347472" cy="347472"/>
          </a:xfrm>
          <a:prstGeom prst="rect">
            <a:avLst/>
          </a:prstGeom>
        </p:spPr>
      </p:pic>
      <p:sp>
        <p:nvSpPr>
          <p:cNvPr id="8" name="Text 5"/>
          <p:cNvSpPr/>
          <p:nvPr/>
        </p:nvSpPr>
        <p:spPr>
          <a:xfrm>
            <a:off x="621792" y="1225296"/>
            <a:ext cx="749808" cy="749808"/>
          </a:xfrm>
          <a:prstGeom prst="rect">
            <a:avLst/>
          </a:prstGeom>
          <a:solidFill>
            <a:srgbClr val="E1B465"/>
          </a:solidFill>
          <a:ln>
            <a:solidFill>
              <a:srgbClr val="E1B465"/>
            </a:solidFill>
          </a:ln>
        </p:spPr>
        <p:txBody>
          <a:bodyPr wrap="square" lIns="0" tIns="0" rIns="0" bIns="0" rtlCol="0" anchor="ctr"/>
          <a:lstStyle/>
          <a:p>
            <a:pPr marL="0" indent="0" algn="ctr">
              <a:buNone/>
            </a:pPr>
            <a:r>
              <a:rPr lang="en-US" sz="3300" b="1" dirty="0">
                <a:solidFill>
                  <a:srgbClr val="061426"/>
                </a:solidFill>
                <a:latin typeface="Georgia" pitchFamily="34" charset="0"/>
                <a:ea typeface="Georgia" pitchFamily="34" charset="-122"/>
                <a:cs typeface="Georgia" pitchFamily="34" charset="-120"/>
              </a:rPr>
              <a:t>3</a:t>
            </a:r>
            <a:endParaRPr lang="en-US" sz="3300" dirty="0"/>
          </a:p>
        </p:txBody>
      </p:sp>
      <p:sp>
        <p:nvSpPr>
          <p:cNvPr id="9" name="Text 6"/>
          <p:cNvSpPr/>
          <p:nvPr/>
        </p:nvSpPr>
        <p:spPr>
          <a:xfrm>
            <a:off x="1572768" y="1170432"/>
            <a:ext cx="9875520" cy="384048"/>
          </a:xfrm>
          <a:prstGeom prst="rect">
            <a:avLst/>
          </a:prstGeom>
          <a:noFill/>
          <a:ln/>
        </p:spPr>
        <p:txBody>
          <a:bodyPr wrap="square" lIns="0" tIns="0" rIns="0" bIns="0" rtlCol="0" anchor="ctr">
            <a:normAutofit/>
          </a:bodyPr>
          <a:lstStyle/>
          <a:p>
            <a:pPr marL="0" indent="0">
              <a:buNone/>
            </a:pPr>
            <a:r>
              <a:rPr lang="en-US" sz="2300" b="1" dirty="0">
                <a:solidFill>
                  <a:srgbClr val="F7F0E3"/>
                </a:solidFill>
                <a:latin typeface="Georgia" pitchFamily="34" charset="0"/>
                <a:ea typeface="Georgia" pitchFamily="34" charset="-122"/>
                <a:cs typeface="Georgia" pitchFamily="34" charset="-120"/>
              </a:rPr>
              <a:t>AI detection is not proof.</a:t>
            </a:r>
            <a:endParaRPr lang="en-US" sz="2300" dirty="0"/>
          </a:p>
        </p:txBody>
      </p:sp>
      <p:sp>
        <p:nvSpPr>
          <p:cNvPr id="10" name="Text 7"/>
          <p:cNvSpPr/>
          <p:nvPr/>
        </p:nvSpPr>
        <p:spPr>
          <a:xfrm>
            <a:off x="1572768" y="1600200"/>
            <a:ext cx="9738360" cy="347472"/>
          </a:xfrm>
          <a:prstGeom prst="rect">
            <a:avLst/>
          </a:prstGeom>
          <a:noFill/>
          <a:ln/>
        </p:spPr>
        <p:txBody>
          <a:bodyPr wrap="square" lIns="0" tIns="0" rIns="0" bIns="0" rtlCol="0" anchor="ctr">
            <a:normAutofit/>
          </a:bodyPr>
          <a:lstStyle/>
          <a:p>
            <a:pPr marL="0" indent="0">
              <a:buNone/>
            </a:pPr>
            <a:r>
              <a:rPr lang="en-US" sz="1650" b="1" dirty="0">
                <a:solidFill>
                  <a:srgbClr val="E1B465"/>
                </a:solidFill>
                <a:latin typeface="Arial" pitchFamily="34" charset="0"/>
                <a:ea typeface="Arial" pitchFamily="34" charset="-122"/>
                <a:cs typeface="Arial" pitchFamily="34" charset="-120"/>
              </a:rPr>
              <a:t>Detection output should be a signal, not a verdict.</a:t>
            </a:r>
            <a:endParaRPr lang="en-US" sz="1650" dirty="0"/>
          </a:p>
        </p:txBody>
      </p:sp>
      <p:sp>
        <p:nvSpPr>
          <p:cNvPr id="11" name="Text 8"/>
          <p:cNvSpPr/>
          <p:nvPr/>
        </p:nvSpPr>
        <p:spPr>
          <a:xfrm>
            <a:off x="777240" y="2267712"/>
            <a:ext cx="5349240" cy="1572768"/>
          </a:xfrm>
          <a:prstGeom prst="rect">
            <a:avLst/>
          </a:prstGeom>
          <a:solidFill>
            <a:srgbClr val="0D2743"/>
          </a:solidFill>
          <a:ln w="12700">
            <a:solidFill>
              <a:srgbClr val="C4863B">
                <a:alpha val="85000"/>
              </a:srgbClr>
            </a:solidFill>
          </a:ln>
        </p:spPr>
        <p:txBody>
          <a:bodyPr wrap="square" lIns="1778" tIns="1778" rIns="1778" bIns="1778" rtlCol="0" anchor="t">
            <a:normAutofit/>
          </a:bodyPr>
          <a:lstStyle/>
          <a:p>
            <a:pPr marL="0" indent="0">
              <a:buNone/>
            </a:pPr>
            <a:r>
              <a:rPr lang="en-US" sz="1900" b="1" dirty="0">
                <a:solidFill>
                  <a:srgbClr val="F7F0E3"/>
                </a:solidFill>
                <a:latin typeface="Georgia" pitchFamily="34" charset="0"/>
                <a:ea typeface="Georgia" pitchFamily="34" charset="-122"/>
                <a:cs typeface="Georgia" pitchFamily="34" charset="-120"/>
              </a:rPr>
              <a:t>Why it matters
</a:t>
            </a:r>
            <a:endParaRPr lang="en-US" sz="1900" dirty="0"/>
          </a:p>
          <a:p>
            <a:pPr marL="0" indent="0">
              <a:buNone/>
            </a:pPr>
            <a:r>
              <a:rPr lang="en-US" sz="1700" dirty="0">
                <a:solidFill>
                  <a:srgbClr val="FFFFFF"/>
                </a:solidFill>
                <a:latin typeface="Arial" pitchFamily="34" charset="0"/>
                <a:ea typeface="Arial" pitchFamily="34" charset="-122"/>
                <a:cs typeface="Arial" pitchFamily="34" charset="-120"/>
              </a:rPr>
              <a:t>AI detection tools can misidentify human, AI-generated, or AI-paraphrased text and should not be the sole basis for adverse action.</a:t>
            </a:r>
            <a:endParaRPr lang="en-US" sz="1900" dirty="0"/>
          </a:p>
        </p:txBody>
      </p:sp>
      <p:sp>
        <p:nvSpPr>
          <p:cNvPr id="12" name="Text 9"/>
          <p:cNvSpPr/>
          <p:nvPr/>
        </p:nvSpPr>
        <p:spPr>
          <a:xfrm>
            <a:off x="6382512" y="2267712"/>
            <a:ext cx="5029200" cy="1572768"/>
          </a:xfrm>
          <a:prstGeom prst="rect">
            <a:avLst/>
          </a:prstGeom>
          <a:solidFill>
            <a:srgbClr val="0D2743"/>
          </a:solidFill>
          <a:ln w="12700">
            <a:solidFill>
              <a:srgbClr val="C4863B">
                <a:alpha val="85000"/>
              </a:srgbClr>
            </a:solidFill>
          </a:ln>
        </p:spPr>
        <p:txBody>
          <a:bodyPr wrap="square" lIns="1778" tIns="1778" rIns="1778" bIns="1778" rtlCol="0" anchor="t">
            <a:normAutofit/>
          </a:bodyPr>
          <a:lstStyle/>
          <a:p>
            <a:pPr marL="0" indent="0">
              <a:buNone/>
            </a:pPr>
            <a:r>
              <a:rPr lang="en-US" sz="1900" b="1" dirty="0">
                <a:solidFill>
                  <a:srgbClr val="F7F0E3"/>
                </a:solidFill>
                <a:latin typeface="Georgia" pitchFamily="34" charset="0"/>
                <a:ea typeface="Georgia" pitchFamily="34" charset="-122"/>
                <a:cs typeface="Georgia" pitchFamily="34" charset="-120"/>
              </a:rPr>
              <a:t>Leader takeaway
</a:t>
            </a:r>
            <a:endParaRPr lang="en-US" sz="1900" dirty="0"/>
          </a:p>
          <a:p>
            <a:pPr marL="0" indent="0">
              <a:buNone/>
            </a:pPr>
            <a:r>
              <a:rPr lang="en-US" sz="1700" dirty="0">
                <a:solidFill>
                  <a:srgbClr val="FFFFFF"/>
                </a:solidFill>
                <a:latin typeface="Arial" pitchFamily="34" charset="0"/>
                <a:ea typeface="Arial" pitchFamily="34" charset="-122"/>
                <a:cs typeface="Arial" pitchFamily="34" charset="-120"/>
              </a:rPr>
              <a:t>Policy implication: Human review and due process are essential.</a:t>
            </a:r>
            <a:endParaRPr lang="en-US" sz="1900" dirty="0"/>
          </a:p>
        </p:txBody>
      </p:sp>
      <p:sp>
        <p:nvSpPr>
          <p:cNvPr id="13" name="Text 10"/>
          <p:cNvSpPr/>
          <p:nvPr/>
        </p:nvSpPr>
        <p:spPr>
          <a:xfrm>
            <a:off x="1051560" y="4224528"/>
            <a:ext cx="9921240" cy="877824"/>
          </a:xfrm>
          <a:prstGeom prst="rect">
            <a:avLst/>
          </a:prstGeom>
          <a:solidFill>
            <a:srgbClr val="0A1E35"/>
          </a:solidFill>
          <a:ln w="12700">
            <a:solidFill>
              <a:srgbClr val="38A9C9">
                <a:alpha val="85000"/>
              </a:srgbClr>
            </a:solidFill>
          </a:ln>
        </p:spPr>
        <p:txBody>
          <a:bodyPr wrap="square" lIns="1778" tIns="1778" rIns="1778" bIns="1778" rtlCol="0" anchor="t">
            <a:normAutofit/>
          </a:bodyPr>
          <a:lstStyle/>
          <a:p>
            <a:pPr marL="0" indent="0">
              <a:buNone/>
            </a:pPr>
            <a:r>
              <a:rPr lang="en-US" sz="1700" b="1" dirty="0">
                <a:solidFill>
                  <a:srgbClr val="F7F0E3"/>
                </a:solidFill>
                <a:latin typeface="Georgia" pitchFamily="34" charset="0"/>
                <a:ea typeface="Georgia" pitchFamily="34" charset="-122"/>
                <a:cs typeface="Georgia" pitchFamily="34" charset="-120"/>
              </a:rPr>
              <a:t>Discussion prompt
</a:t>
            </a:r>
            <a:endParaRPr lang="en-US" sz="1700" dirty="0"/>
          </a:p>
          <a:p>
            <a:pPr marL="0" indent="0">
              <a:buNone/>
            </a:pPr>
            <a:r>
              <a:rPr lang="en-US" sz="1650" dirty="0">
                <a:solidFill>
                  <a:srgbClr val="FFFFFF"/>
                </a:solidFill>
                <a:latin typeface="Arial" pitchFamily="34" charset="0"/>
                <a:ea typeface="Arial" pitchFamily="34" charset="-122"/>
                <a:cs typeface="Arial" pitchFamily="34" charset="-120"/>
              </a:rPr>
              <a:t>What should happen before an AI detection result becomes part of a misconduct case?</a:t>
            </a:r>
            <a:endParaRPr lang="en-US" sz="1700" dirty="0"/>
          </a:p>
        </p:txBody>
      </p:sp>
      <p:sp>
        <p:nvSpPr>
          <p:cNvPr id="14" name="Text 11"/>
          <p:cNvSpPr/>
          <p:nvPr/>
        </p:nvSpPr>
        <p:spPr>
          <a:xfrm>
            <a:off x="594360" y="6053328"/>
            <a:ext cx="10469880" cy="228600"/>
          </a:xfrm>
          <a:prstGeom prst="rect">
            <a:avLst/>
          </a:prstGeom>
          <a:noFill/>
          <a:ln/>
        </p:spPr>
        <p:txBody>
          <a:bodyPr wrap="square" lIns="254" tIns="254" rIns="254" bIns="254" rtlCol="0" anchor="ctr">
            <a:normAutofit/>
          </a:bodyPr>
          <a:lstStyle/>
          <a:p>
            <a:pPr marL="0" indent="0">
              <a:buNone/>
            </a:pPr>
            <a:r>
              <a:rPr lang="en-US" sz="820" i="1" dirty="0">
                <a:solidFill>
                  <a:srgbClr val="98A6B3"/>
                </a:solidFill>
                <a:latin typeface="Arial" pitchFamily="34" charset="0"/>
                <a:ea typeface="Arial" pitchFamily="34" charset="-122"/>
                <a:cs typeface="Arial" pitchFamily="34" charset="-120"/>
              </a:rPr>
              <a:t>Go deeper: Turnitin, Using the AI Writing Report; Turnitin AI Writing Detection Model guidance</a:t>
            </a:r>
            <a:endParaRPr lang="en-US" sz="82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61426"/>
        </a:solidFill>
        <a:effectLst/>
      </p:bgPr>
    </p:bg>
    <p:spTree>
      <p:nvGrpSpPr>
        <p:cNvPr id="1" name=""/>
        <p:cNvGrpSpPr/>
        <p:nvPr/>
      </p:nvGrpSpPr>
      <p:grpSpPr>
        <a:xfrm>
          <a:off x="0" y="0"/>
          <a:ext cx="0" cy="0"/>
          <a:chOff x="0" y="0"/>
          <a:chExt cx="0" cy="0"/>
        </a:xfrm>
      </p:grpSpPr>
      <p:sp>
        <p:nvSpPr>
          <p:cNvPr id="2" name="Shape 0"/>
          <p:cNvSpPr/>
          <p:nvPr/>
        </p:nvSpPr>
        <p:spPr>
          <a:xfrm>
            <a:off x="411480" y="6355080"/>
            <a:ext cx="11064240" cy="0"/>
          </a:xfrm>
          <a:prstGeom prst="line">
            <a:avLst/>
          </a:prstGeom>
          <a:noFill/>
          <a:ln w="15240">
            <a:solidFill>
              <a:srgbClr val="C4863B">
                <a:alpha val="90000"/>
              </a:srgbClr>
            </a:solidFill>
            <a:prstDash val="solid"/>
          </a:ln>
        </p:spPr>
        <p:txBody>
          <a:bodyPr/>
          <a:lstStyle/>
          <a:p>
            <a:endParaRPr lang="en-US"/>
          </a:p>
        </p:txBody>
      </p:sp>
      <p:sp>
        <p:nvSpPr>
          <p:cNvPr id="3" name="Text 1"/>
          <p:cNvSpPr/>
          <p:nvPr/>
        </p:nvSpPr>
        <p:spPr>
          <a:xfrm>
            <a:off x="530352" y="256032"/>
            <a:ext cx="5120640" cy="201168"/>
          </a:xfrm>
          <a:prstGeom prst="rect">
            <a:avLst/>
          </a:prstGeom>
          <a:noFill/>
          <a:ln/>
        </p:spPr>
        <p:txBody>
          <a:bodyPr wrap="square" lIns="0" tIns="0" rIns="0" bIns="0" rtlCol="0" anchor="ctr"/>
          <a:lstStyle/>
          <a:p>
            <a:pPr marL="0" indent="0">
              <a:buNone/>
            </a:pPr>
            <a:r>
              <a:rPr lang="en-US" sz="950" b="1" dirty="0">
                <a:solidFill>
                  <a:srgbClr val="E1B465"/>
                </a:solidFill>
                <a:latin typeface="Arial" pitchFamily="34" charset="0"/>
                <a:ea typeface="Arial" pitchFamily="34" charset="-122"/>
                <a:cs typeface="Arial" pitchFamily="34" charset="-120"/>
              </a:rPr>
              <a:t>STUDENTS AND AI</a:t>
            </a:r>
            <a:endParaRPr lang="en-US" sz="950" dirty="0"/>
          </a:p>
        </p:txBody>
      </p:sp>
      <p:sp>
        <p:nvSpPr>
          <p:cNvPr id="4" name="Text 2"/>
          <p:cNvSpPr/>
          <p:nvPr/>
        </p:nvSpPr>
        <p:spPr>
          <a:xfrm>
            <a:off x="502920" y="502920"/>
            <a:ext cx="10972800" cy="502920"/>
          </a:xfrm>
          <a:prstGeom prst="rect">
            <a:avLst/>
          </a:prstGeom>
          <a:noFill/>
          <a:ln/>
        </p:spPr>
        <p:txBody>
          <a:bodyPr wrap="square" lIns="0" tIns="0" rIns="0" bIns="0" rtlCol="0" anchor="ctr">
            <a:normAutofit/>
          </a:bodyPr>
          <a:lstStyle/>
          <a:p>
            <a:pPr marL="0" indent="0">
              <a:buNone/>
            </a:pPr>
            <a:r>
              <a:rPr lang="en-US" sz="2500" b="1" dirty="0">
                <a:solidFill>
                  <a:srgbClr val="F7F0E3"/>
                </a:solidFill>
                <a:latin typeface="Georgia" pitchFamily="34" charset="0"/>
                <a:ea typeface="Georgia" pitchFamily="34" charset="-122"/>
                <a:cs typeface="Georgia" pitchFamily="34" charset="-120"/>
              </a:rPr>
              <a:t>Thing 4</a:t>
            </a:r>
            <a:endParaRPr lang="en-US" sz="2500" dirty="0"/>
          </a:p>
        </p:txBody>
      </p:sp>
      <p:sp>
        <p:nvSpPr>
          <p:cNvPr id="5" name="Shape 3"/>
          <p:cNvSpPr/>
          <p:nvPr/>
        </p:nvSpPr>
        <p:spPr>
          <a:xfrm>
            <a:off x="502920" y="1078992"/>
            <a:ext cx="2743200" cy="0"/>
          </a:xfrm>
          <a:prstGeom prst="line">
            <a:avLst/>
          </a:prstGeom>
          <a:noFill/>
          <a:ln w="15240">
            <a:solidFill>
              <a:srgbClr val="C4863B"/>
            </a:solidFill>
            <a:prstDash val="solid"/>
          </a:ln>
        </p:spPr>
        <p:txBody>
          <a:bodyPr/>
          <a:lstStyle/>
          <a:p>
            <a:endParaRPr lang="en-US"/>
          </a:p>
        </p:txBody>
      </p:sp>
      <p:sp>
        <p:nvSpPr>
          <p:cNvPr id="6" name="Text 4"/>
          <p:cNvSpPr/>
          <p:nvPr/>
        </p:nvSpPr>
        <p:spPr>
          <a:xfrm>
            <a:off x="502920" y="6446520"/>
            <a:ext cx="7132320" cy="201168"/>
          </a:xfrm>
          <a:prstGeom prst="rect">
            <a:avLst/>
          </a:prstGeom>
          <a:noFill/>
          <a:ln/>
        </p:spPr>
        <p:txBody>
          <a:bodyPr wrap="square" lIns="0" tIns="0" rIns="0" bIns="0" rtlCol="0" anchor="ctr"/>
          <a:lstStyle/>
          <a:p>
            <a:pPr marL="0" indent="0">
              <a:buNone/>
            </a:pPr>
            <a:r>
              <a:rPr lang="en-US" sz="850" b="1" dirty="0">
                <a:solidFill>
                  <a:srgbClr val="E1B465"/>
                </a:solidFill>
                <a:latin typeface="Arial" pitchFamily="34" charset="0"/>
                <a:ea typeface="Arial" pitchFamily="34" charset="-122"/>
                <a:cs typeface="Arial" pitchFamily="34" charset="-120"/>
              </a:rPr>
              <a:t>AI Month at HEEM • Practical Resources. Responsible Leadership.</a:t>
            </a:r>
            <a:endParaRPr lang="en-US" sz="850" dirty="0"/>
          </a:p>
        </p:txBody>
      </p:sp>
      <p:pic>
        <p:nvPicPr>
          <p:cNvPr id="7" name="Image 0" descr="/mnt/data/heem_logo_transparent.png"/>
          <p:cNvPicPr>
            <a:picLocks noChangeAspect="1"/>
          </p:cNvPicPr>
          <p:nvPr/>
        </p:nvPicPr>
        <p:blipFill>
          <a:blip r:embed="rId3"/>
          <a:stretch>
            <a:fillRect/>
          </a:stretch>
        </p:blipFill>
        <p:spPr>
          <a:xfrm>
            <a:off x="11686032" y="6272784"/>
            <a:ext cx="347472" cy="347472"/>
          </a:xfrm>
          <a:prstGeom prst="rect">
            <a:avLst/>
          </a:prstGeom>
        </p:spPr>
      </p:pic>
      <p:sp>
        <p:nvSpPr>
          <p:cNvPr id="8" name="Text 5"/>
          <p:cNvSpPr/>
          <p:nvPr/>
        </p:nvSpPr>
        <p:spPr>
          <a:xfrm>
            <a:off x="621792" y="1225296"/>
            <a:ext cx="749808" cy="749808"/>
          </a:xfrm>
          <a:prstGeom prst="rect">
            <a:avLst/>
          </a:prstGeom>
          <a:solidFill>
            <a:srgbClr val="E1B465"/>
          </a:solidFill>
          <a:ln>
            <a:solidFill>
              <a:srgbClr val="E1B465"/>
            </a:solidFill>
          </a:ln>
        </p:spPr>
        <p:txBody>
          <a:bodyPr wrap="square" lIns="0" tIns="0" rIns="0" bIns="0" rtlCol="0" anchor="ctr"/>
          <a:lstStyle/>
          <a:p>
            <a:pPr marL="0" indent="0" algn="ctr">
              <a:buNone/>
            </a:pPr>
            <a:r>
              <a:rPr lang="en-US" sz="3300" b="1" dirty="0">
                <a:solidFill>
                  <a:srgbClr val="061426"/>
                </a:solidFill>
                <a:latin typeface="Georgia" pitchFamily="34" charset="0"/>
                <a:ea typeface="Georgia" pitchFamily="34" charset="-122"/>
                <a:cs typeface="Georgia" pitchFamily="34" charset="-120"/>
              </a:rPr>
              <a:t>4</a:t>
            </a:r>
            <a:endParaRPr lang="en-US" sz="3300" dirty="0"/>
          </a:p>
        </p:txBody>
      </p:sp>
      <p:sp>
        <p:nvSpPr>
          <p:cNvPr id="9" name="Text 6"/>
          <p:cNvSpPr/>
          <p:nvPr/>
        </p:nvSpPr>
        <p:spPr>
          <a:xfrm>
            <a:off x="1572768" y="1170432"/>
            <a:ext cx="9875520" cy="384048"/>
          </a:xfrm>
          <a:prstGeom prst="rect">
            <a:avLst/>
          </a:prstGeom>
          <a:noFill/>
          <a:ln/>
        </p:spPr>
        <p:txBody>
          <a:bodyPr wrap="square" lIns="0" tIns="0" rIns="0" bIns="0" rtlCol="0" anchor="ctr">
            <a:normAutofit/>
          </a:bodyPr>
          <a:lstStyle/>
          <a:p>
            <a:pPr marL="0" indent="0">
              <a:buNone/>
            </a:pPr>
            <a:r>
              <a:rPr lang="en-US" sz="2300" b="1" dirty="0">
                <a:solidFill>
                  <a:srgbClr val="F7F0E3"/>
                </a:solidFill>
                <a:latin typeface="Georgia" pitchFamily="34" charset="0"/>
                <a:ea typeface="Georgia" pitchFamily="34" charset="-122"/>
                <a:cs typeface="Georgia" pitchFamily="34" charset="-120"/>
              </a:rPr>
              <a:t>“AI is allowed” is too vague.</a:t>
            </a:r>
            <a:endParaRPr lang="en-US" sz="2300" dirty="0"/>
          </a:p>
        </p:txBody>
      </p:sp>
      <p:sp>
        <p:nvSpPr>
          <p:cNvPr id="10" name="Text 7"/>
          <p:cNvSpPr/>
          <p:nvPr/>
        </p:nvSpPr>
        <p:spPr>
          <a:xfrm>
            <a:off x="1572768" y="1600200"/>
            <a:ext cx="9738360" cy="347472"/>
          </a:xfrm>
          <a:prstGeom prst="rect">
            <a:avLst/>
          </a:prstGeom>
          <a:noFill/>
          <a:ln/>
        </p:spPr>
        <p:txBody>
          <a:bodyPr wrap="square" lIns="0" tIns="0" rIns="0" bIns="0" rtlCol="0" anchor="ctr">
            <a:normAutofit/>
          </a:bodyPr>
          <a:lstStyle/>
          <a:p>
            <a:pPr marL="0" indent="0">
              <a:buNone/>
            </a:pPr>
            <a:r>
              <a:rPr lang="en-US" sz="1650" b="1" dirty="0">
                <a:solidFill>
                  <a:srgbClr val="E1B465"/>
                </a:solidFill>
                <a:latin typeface="Arial" pitchFamily="34" charset="0"/>
                <a:ea typeface="Arial" pitchFamily="34" charset="-122"/>
                <a:cs typeface="Arial" pitchFamily="34" charset="-120"/>
              </a:rPr>
              <a:t>Different uses create different academic implications.</a:t>
            </a:r>
            <a:endParaRPr lang="en-US" sz="1650" dirty="0"/>
          </a:p>
        </p:txBody>
      </p:sp>
      <p:sp>
        <p:nvSpPr>
          <p:cNvPr id="11" name="Text 8"/>
          <p:cNvSpPr/>
          <p:nvPr/>
        </p:nvSpPr>
        <p:spPr>
          <a:xfrm>
            <a:off x="777240" y="2267712"/>
            <a:ext cx="5349240" cy="1572768"/>
          </a:xfrm>
          <a:prstGeom prst="rect">
            <a:avLst/>
          </a:prstGeom>
          <a:solidFill>
            <a:srgbClr val="0D2743"/>
          </a:solidFill>
          <a:ln w="12700">
            <a:solidFill>
              <a:srgbClr val="C4863B">
                <a:alpha val="85000"/>
              </a:srgbClr>
            </a:solidFill>
          </a:ln>
        </p:spPr>
        <p:txBody>
          <a:bodyPr wrap="square" lIns="1778" tIns="1778" rIns="1778" bIns="1778" rtlCol="0" anchor="t">
            <a:normAutofit/>
          </a:bodyPr>
          <a:lstStyle/>
          <a:p>
            <a:pPr marL="0" indent="0">
              <a:buNone/>
            </a:pPr>
            <a:r>
              <a:rPr lang="en-US" sz="1900" b="1" dirty="0">
                <a:solidFill>
                  <a:srgbClr val="F7F0E3"/>
                </a:solidFill>
                <a:latin typeface="Georgia" pitchFamily="34" charset="0"/>
                <a:ea typeface="Georgia" pitchFamily="34" charset="-122"/>
                <a:cs typeface="Georgia" pitchFamily="34" charset="-120"/>
              </a:rPr>
              <a:t>Why it matters
</a:t>
            </a:r>
            <a:endParaRPr lang="en-US" sz="1900" dirty="0"/>
          </a:p>
          <a:p>
            <a:pPr marL="0" indent="0">
              <a:buNone/>
            </a:pPr>
            <a:r>
              <a:rPr lang="en-US" sz="1700" dirty="0">
                <a:solidFill>
                  <a:srgbClr val="FFFFFF"/>
                </a:solidFill>
                <a:latin typeface="Arial" pitchFamily="34" charset="0"/>
                <a:ea typeface="Arial" pitchFamily="34" charset="-122"/>
                <a:cs typeface="Arial" pitchFamily="34" charset="-120"/>
              </a:rPr>
              <a:t>Brainstorming, outlining, editing, coding, translating, drafting, citing, and final submission are not the same activity.</a:t>
            </a:r>
            <a:endParaRPr lang="en-US" sz="1900" dirty="0"/>
          </a:p>
        </p:txBody>
      </p:sp>
      <p:sp>
        <p:nvSpPr>
          <p:cNvPr id="12" name="Text 9"/>
          <p:cNvSpPr/>
          <p:nvPr/>
        </p:nvSpPr>
        <p:spPr>
          <a:xfrm>
            <a:off x="6382512" y="2267712"/>
            <a:ext cx="5029200" cy="1572768"/>
          </a:xfrm>
          <a:prstGeom prst="rect">
            <a:avLst/>
          </a:prstGeom>
          <a:solidFill>
            <a:srgbClr val="0D2743"/>
          </a:solidFill>
          <a:ln w="12700">
            <a:solidFill>
              <a:srgbClr val="C4863B">
                <a:alpha val="85000"/>
              </a:srgbClr>
            </a:solidFill>
          </a:ln>
        </p:spPr>
        <p:txBody>
          <a:bodyPr wrap="square" lIns="1778" tIns="1778" rIns="1778" bIns="1778" rtlCol="0" anchor="t">
            <a:normAutofit/>
          </a:bodyPr>
          <a:lstStyle/>
          <a:p>
            <a:pPr marL="0" indent="0">
              <a:buNone/>
            </a:pPr>
            <a:r>
              <a:rPr lang="en-US" sz="1900" b="1" dirty="0">
                <a:solidFill>
                  <a:srgbClr val="F7F0E3"/>
                </a:solidFill>
                <a:latin typeface="Georgia" pitchFamily="34" charset="0"/>
                <a:ea typeface="Georgia" pitchFamily="34" charset="-122"/>
                <a:cs typeface="Georgia" pitchFamily="34" charset="-120"/>
              </a:rPr>
              <a:t>Leader takeaway
</a:t>
            </a:r>
            <a:endParaRPr lang="en-US" sz="1900" dirty="0"/>
          </a:p>
          <a:p>
            <a:pPr marL="0" indent="0">
              <a:buNone/>
            </a:pPr>
            <a:r>
              <a:rPr lang="en-US" sz="1700" dirty="0">
                <a:solidFill>
                  <a:srgbClr val="FFFFFF"/>
                </a:solidFill>
                <a:latin typeface="Arial" pitchFamily="34" charset="0"/>
                <a:ea typeface="Arial" pitchFamily="34" charset="-122"/>
                <a:cs typeface="Arial" pitchFamily="34" charset="-120"/>
              </a:rPr>
              <a:t>Faculty need a way to specify allowed, limited, conditional, or prohibited AI use.</a:t>
            </a:r>
            <a:endParaRPr lang="en-US" sz="1900" dirty="0"/>
          </a:p>
        </p:txBody>
      </p:sp>
      <p:sp>
        <p:nvSpPr>
          <p:cNvPr id="13" name="Text 10"/>
          <p:cNvSpPr/>
          <p:nvPr/>
        </p:nvSpPr>
        <p:spPr>
          <a:xfrm>
            <a:off x="1051560" y="4224528"/>
            <a:ext cx="9921240" cy="877824"/>
          </a:xfrm>
          <a:prstGeom prst="rect">
            <a:avLst/>
          </a:prstGeom>
          <a:solidFill>
            <a:srgbClr val="0A1E35"/>
          </a:solidFill>
          <a:ln w="12700">
            <a:solidFill>
              <a:srgbClr val="38A9C9">
                <a:alpha val="85000"/>
              </a:srgbClr>
            </a:solidFill>
          </a:ln>
        </p:spPr>
        <p:txBody>
          <a:bodyPr wrap="square" lIns="1778" tIns="1778" rIns="1778" bIns="1778" rtlCol="0" anchor="t">
            <a:normAutofit/>
          </a:bodyPr>
          <a:lstStyle/>
          <a:p>
            <a:pPr marL="0" indent="0">
              <a:buNone/>
            </a:pPr>
            <a:r>
              <a:rPr lang="en-US" sz="1700" b="1" dirty="0">
                <a:solidFill>
                  <a:srgbClr val="F7F0E3"/>
                </a:solidFill>
                <a:latin typeface="Georgia" pitchFamily="34" charset="0"/>
                <a:ea typeface="Georgia" pitchFamily="34" charset="-122"/>
                <a:cs typeface="Georgia" pitchFamily="34" charset="-120"/>
              </a:rPr>
              <a:t>Discussion prompt
</a:t>
            </a:r>
            <a:endParaRPr lang="en-US" sz="1700" dirty="0"/>
          </a:p>
          <a:p>
            <a:pPr marL="0" indent="0">
              <a:buNone/>
            </a:pPr>
            <a:r>
              <a:rPr lang="en-US" sz="1650" dirty="0">
                <a:solidFill>
                  <a:srgbClr val="FFFFFF"/>
                </a:solidFill>
                <a:latin typeface="Arial" pitchFamily="34" charset="0"/>
                <a:ea typeface="Arial" pitchFamily="34" charset="-122"/>
                <a:cs typeface="Arial" pitchFamily="34" charset="-120"/>
              </a:rPr>
              <a:t>Which kinds of AI assistance should be allowed, limited, or prohibited in your courses?</a:t>
            </a:r>
            <a:endParaRPr lang="en-US" sz="1700" dirty="0"/>
          </a:p>
        </p:txBody>
      </p:sp>
      <p:sp>
        <p:nvSpPr>
          <p:cNvPr id="14" name="Text 11"/>
          <p:cNvSpPr/>
          <p:nvPr/>
        </p:nvSpPr>
        <p:spPr>
          <a:xfrm>
            <a:off x="594360" y="6053328"/>
            <a:ext cx="10469880" cy="228600"/>
          </a:xfrm>
          <a:prstGeom prst="rect">
            <a:avLst/>
          </a:prstGeom>
          <a:noFill/>
          <a:ln/>
        </p:spPr>
        <p:txBody>
          <a:bodyPr wrap="square" lIns="254" tIns="254" rIns="254" bIns="254" rtlCol="0" anchor="ctr">
            <a:normAutofit/>
          </a:bodyPr>
          <a:lstStyle/>
          <a:p>
            <a:pPr marL="0" indent="0">
              <a:buNone/>
            </a:pPr>
            <a:r>
              <a:rPr lang="en-US" sz="820" i="1" dirty="0">
                <a:solidFill>
                  <a:srgbClr val="98A6B3"/>
                </a:solidFill>
                <a:latin typeface="Arial" pitchFamily="34" charset="0"/>
                <a:ea typeface="Arial" pitchFamily="34" charset="-122"/>
                <a:cs typeface="Arial" pitchFamily="34" charset="-120"/>
              </a:rPr>
              <a:t>Go deeper: UNESCO AI Competency Framework for Students</a:t>
            </a:r>
            <a:endParaRPr lang="en-US" sz="82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61426"/>
        </a:solidFill>
        <a:effectLst/>
      </p:bgPr>
    </p:bg>
    <p:spTree>
      <p:nvGrpSpPr>
        <p:cNvPr id="1" name=""/>
        <p:cNvGrpSpPr/>
        <p:nvPr/>
      </p:nvGrpSpPr>
      <p:grpSpPr>
        <a:xfrm>
          <a:off x="0" y="0"/>
          <a:ext cx="0" cy="0"/>
          <a:chOff x="0" y="0"/>
          <a:chExt cx="0" cy="0"/>
        </a:xfrm>
      </p:grpSpPr>
      <p:sp>
        <p:nvSpPr>
          <p:cNvPr id="2" name="Shape 0"/>
          <p:cNvSpPr/>
          <p:nvPr/>
        </p:nvSpPr>
        <p:spPr>
          <a:xfrm>
            <a:off x="411480" y="6355080"/>
            <a:ext cx="11064240" cy="0"/>
          </a:xfrm>
          <a:prstGeom prst="line">
            <a:avLst/>
          </a:prstGeom>
          <a:noFill/>
          <a:ln w="15240">
            <a:solidFill>
              <a:srgbClr val="C4863B">
                <a:alpha val="90000"/>
              </a:srgbClr>
            </a:solidFill>
            <a:prstDash val="solid"/>
          </a:ln>
        </p:spPr>
        <p:txBody>
          <a:bodyPr/>
          <a:lstStyle/>
          <a:p>
            <a:endParaRPr lang="en-US"/>
          </a:p>
        </p:txBody>
      </p:sp>
      <p:sp>
        <p:nvSpPr>
          <p:cNvPr id="3" name="Text 1"/>
          <p:cNvSpPr/>
          <p:nvPr/>
        </p:nvSpPr>
        <p:spPr>
          <a:xfrm>
            <a:off x="530352" y="256032"/>
            <a:ext cx="5120640" cy="201168"/>
          </a:xfrm>
          <a:prstGeom prst="rect">
            <a:avLst/>
          </a:prstGeom>
          <a:noFill/>
          <a:ln/>
        </p:spPr>
        <p:txBody>
          <a:bodyPr wrap="square" lIns="0" tIns="0" rIns="0" bIns="0" rtlCol="0" anchor="ctr"/>
          <a:lstStyle/>
          <a:p>
            <a:pPr marL="0" indent="0">
              <a:buNone/>
            </a:pPr>
            <a:r>
              <a:rPr lang="en-US" sz="950" b="1" dirty="0">
                <a:solidFill>
                  <a:srgbClr val="E1B465"/>
                </a:solidFill>
                <a:latin typeface="Arial" pitchFamily="34" charset="0"/>
                <a:ea typeface="Arial" pitchFamily="34" charset="-122"/>
                <a:cs typeface="Arial" pitchFamily="34" charset="-120"/>
              </a:rPr>
              <a:t>STUDENTS AND AI</a:t>
            </a:r>
            <a:endParaRPr lang="en-US" sz="950" dirty="0"/>
          </a:p>
        </p:txBody>
      </p:sp>
      <p:sp>
        <p:nvSpPr>
          <p:cNvPr id="4" name="Text 2"/>
          <p:cNvSpPr/>
          <p:nvPr/>
        </p:nvSpPr>
        <p:spPr>
          <a:xfrm>
            <a:off x="502920" y="502920"/>
            <a:ext cx="10972800" cy="502920"/>
          </a:xfrm>
          <a:prstGeom prst="rect">
            <a:avLst/>
          </a:prstGeom>
          <a:noFill/>
          <a:ln/>
        </p:spPr>
        <p:txBody>
          <a:bodyPr wrap="square" lIns="0" tIns="0" rIns="0" bIns="0" rtlCol="0" anchor="ctr">
            <a:normAutofit/>
          </a:bodyPr>
          <a:lstStyle/>
          <a:p>
            <a:pPr marL="0" indent="0">
              <a:buNone/>
            </a:pPr>
            <a:r>
              <a:rPr lang="en-US" sz="2500" b="1" dirty="0">
                <a:solidFill>
                  <a:srgbClr val="F7F0E3"/>
                </a:solidFill>
                <a:latin typeface="Georgia" pitchFamily="34" charset="0"/>
                <a:ea typeface="Georgia" pitchFamily="34" charset="-122"/>
                <a:cs typeface="Georgia" pitchFamily="34" charset="-120"/>
              </a:rPr>
              <a:t>Thing 5</a:t>
            </a:r>
            <a:endParaRPr lang="en-US" sz="2500" dirty="0"/>
          </a:p>
        </p:txBody>
      </p:sp>
      <p:sp>
        <p:nvSpPr>
          <p:cNvPr id="5" name="Shape 3"/>
          <p:cNvSpPr/>
          <p:nvPr/>
        </p:nvSpPr>
        <p:spPr>
          <a:xfrm>
            <a:off x="502920" y="1078992"/>
            <a:ext cx="2743200" cy="0"/>
          </a:xfrm>
          <a:prstGeom prst="line">
            <a:avLst/>
          </a:prstGeom>
          <a:noFill/>
          <a:ln w="15240">
            <a:solidFill>
              <a:srgbClr val="C4863B"/>
            </a:solidFill>
            <a:prstDash val="solid"/>
          </a:ln>
        </p:spPr>
        <p:txBody>
          <a:bodyPr/>
          <a:lstStyle/>
          <a:p>
            <a:endParaRPr lang="en-US"/>
          </a:p>
        </p:txBody>
      </p:sp>
      <p:sp>
        <p:nvSpPr>
          <p:cNvPr id="6" name="Text 4"/>
          <p:cNvSpPr/>
          <p:nvPr/>
        </p:nvSpPr>
        <p:spPr>
          <a:xfrm>
            <a:off x="502920" y="6446520"/>
            <a:ext cx="7132320" cy="201168"/>
          </a:xfrm>
          <a:prstGeom prst="rect">
            <a:avLst/>
          </a:prstGeom>
          <a:noFill/>
          <a:ln/>
        </p:spPr>
        <p:txBody>
          <a:bodyPr wrap="square" lIns="0" tIns="0" rIns="0" bIns="0" rtlCol="0" anchor="ctr"/>
          <a:lstStyle/>
          <a:p>
            <a:pPr marL="0" indent="0">
              <a:buNone/>
            </a:pPr>
            <a:r>
              <a:rPr lang="en-US" sz="850" b="1" dirty="0">
                <a:solidFill>
                  <a:srgbClr val="E1B465"/>
                </a:solidFill>
                <a:latin typeface="Arial" pitchFamily="34" charset="0"/>
                <a:ea typeface="Arial" pitchFamily="34" charset="-122"/>
                <a:cs typeface="Arial" pitchFamily="34" charset="-120"/>
              </a:rPr>
              <a:t>AI Month at HEEM • Practical Resources. Responsible Leadership.</a:t>
            </a:r>
            <a:endParaRPr lang="en-US" sz="850" dirty="0"/>
          </a:p>
        </p:txBody>
      </p:sp>
      <p:pic>
        <p:nvPicPr>
          <p:cNvPr id="7" name="Image 0" descr="/mnt/data/heem_logo_transparent.png"/>
          <p:cNvPicPr>
            <a:picLocks noChangeAspect="1"/>
          </p:cNvPicPr>
          <p:nvPr/>
        </p:nvPicPr>
        <p:blipFill>
          <a:blip r:embed="rId3"/>
          <a:stretch>
            <a:fillRect/>
          </a:stretch>
        </p:blipFill>
        <p:spPr>
          <a:xfrm>
            <a:off x="11686032" y="6272784"/>
            <a:ext cx="347472" cy="347472"/>
          </a:xfrm>
          <a:prstGeom prst="rect">
            <a:avLst/>
          </a:prstGeom>
        </p:spPr>
      </p:pic>
      <p:sp>
        <p:nvSpPr>
          <p:cNvPr id="8" name="Text 5"/>
          <p:cNvSpPr/>
          <p:nvPr/>
        </p:nvSpPr>
        <p:spPr>
          <a:xfrm>
            <a:off x="621792" y="1225296"/>
            <a:ext cx="749808" cy="749808"/>
          </a:xfrm>
          <a:prstGeom prst="rect">
            <a:avLst/>
          </a:prstGeom>
          <a:solidFill>
            <a:srgbClr val="E1B465"/>
          </a:solidFill>
          <a:ln>
            <a:solidFill>
              <a:srgbClr val="E1B465"/>
            </a:solidFill>
          </a:ln>
        </p:spPr>
        <p:txBody>
          <a:bodyPr wrap="square" lIns="0" tIns="0" rIns="0" bIns="0" rtlCol="0" anchor="ctr"/>
          <a:lstStyle/>
          <a:p>
            <a:pPr marL="0" indent="0" algn="ctr">
              <a:buNone/>
            </a:pPr>
            <a:r>
              <a:rPr lang="en-US" sz="3300" b="1" dirty="0">
                <a:solidFill>
                  <a:srgbClr val="061426"/>
                </a:solidFill>
                <a:latin typeface="Georgia" pitchFamily="34" charset="0"/>
                <a:ea typeface="Georgia" pitchFamily="34" charset="-122"/>
                <a:cs typeface="Georgia" pitchFamily="34" charset="-120"/>
              </a:rPr>
              <a:t>5</a:t>
            </a:r>
            <a:endParaRPr lang="en-US" sz="3300" dirty="0"/>
          </a:p>
        </p:txBody>
      </p:sp>
      <p:sp>
        <p:nvSpPr>
          <p:cNvPr id="9" name="Text 6"/>
          <p:cNvSpPr/>
          <p:nvPr/>
        </p:nvSpPr>
        <p:spPr>
          <a:xfrm>
            <a:off x="1572768" y="1170432"/>
            <a:ext cx="9875520" cy="384048"/>
          </a:xfrm>
          <a:prstGeom prst="rect">
            <a:avLst/>
          </a:prstGeom>
          <a:noFill/>
          <a:ln/>
        </p:spPr>
        <p:txBody>
          <a:bodyPr wrap="square" lIns="0" tIns="0" rIns="0" bIns="0" rtlCol="0" anchor="ctr">
            <a:normAutofit/>
          </a:bodyPr>
          <a:lstStyle/>
          <a:p>
            <a:pPr marL="0" indent="0">
              <a:buNone/>
            </a:pPr>
            <a:r>
              <a:rPr lang="en-US" sz="2300" b="1" dirty="0">
                <a:solidFill>
                  <a:srgbClr val="F7F0E3"/>
                </a:solidFill>
                <a:latin typeface="Georgia" pitchFamily="34" charset="0"/>
                <a:ea typeface="Georgia" pitchFamily="34" charset="-122"/>
                <a:cs typeface="Georgia" pitchFamily="34" charset="-120"/>
              </a:rPr>
              <a:t>Every prompt can be a data transaction.</a:t>
            </a:r>
            <a:endParaRPr lang="en-US" sz="2300" dirty="0"/>
          </a:p>
        </p:txBody>
      </p:sp>
      <p:sp>
        <p:nvSpPr>
          <p:cNvPr id="10" name="Text 7"/>
          <p:cNvSpPr/>
          <p:nvPr/>
        </p:nvSpPr>
        <p:spPr>
          <a:xfrm>
            <a:off x="1572768" y="1600200"/>
            <a:ext cx="9738360" cy="347472"/>
          </a:xfrm>
          <a:prstGeom prst="rect">
            <a:avLst/>
          </a:prstGeom>
          <a:noFill/>
          <a:ln/>
        </p:spPr>
        <p:txBody>
          <a:bodyPr wrap="square" lIns="0" tIns="0" rIns="0" bIns="0" rtlCol="0" anchor="ctr">
            <a:normAutofit/>
          </a:bodyPr>
          <a:lstStyle/>
          <a:p>
            <a:pPr marL="0" indent="0">
              <a:buNone/>
            </a:pPr>
            <a:r>
              <a:rPr lang="en-US" sz="1650" b="1" dirty="0">
                <a:solidFill>
                  <a:srgbClr val="E1B465"/>
                </a:solidFill>
                <a:latin typeface="Arial" pitchFamily="34" charset="0"/>
                <a:ea typeface="Arial" pitchFamily="34" charset="-122"/>
                <a:cs typeface="Arial" pitchFamily="34" charset="-120"/>
              </a:rPr>
              <a:t>The question is not only “Can I use AI?”</a:t>
            </a:r>
            <a:endParaRPr lang="en-US" sz="1650" dirty="0"/>
          </a:p>
        </p:txBody>
      </p:sp>
      <p:sp>
        <p:nvSpPr>
          <p:cNvPr id="11" name="Text 8"/>
          <p:cNvSpPr/>
          <p:nvPr/>
        </p:nvSpPr>
        <p:spPr>
          <a:xfrm>
            <a:off x="777240" y="2267712"/>
            <a:ext cx="5349240" cy="1572768"/>
          </a:xfrm>
          <a:prstGeom prst="rect">
            <a:avLst/>
          </a:prstGeom>
          <a:solidFill>
            <a:srgbClr val="0D2743"/>
          </a:solidFill>
          <a:ln w="12700">
            <a:solidFill>
              <a:srgbClr val="C4863B">
                <a:alpha val="85000"/>
              </a:srgbClr>
            </a:solidFill>
          </a:ln>
        </p:spPr>
        <p:txBody>
          <a:bodyPr wrap="square" lIns="1778" tIns="1778" rIns="1778" bIns="1778" rtlCol="0" anchor="t">
            <a:normAutofit/>
          </a:bodyPr>
          <a:lstStyle/>
          <a:p>
            <a:pPr marL="0" indent="0">
              <a:buNone/>
            </a:pPr>
            <a:r>
              <a:rPr lang="en-US" sz="1900" b="1" dirty="0">
                <a:solidFill>
                  <a:srgbClr val="F7F0E3"/>
                </a:solidFill>
                <a:latin typeface="Georgia" pitchFamily="34" charset="0"/>
                <a:ea typeface="Georgia" pitchFamily="34" charset="-122"/>
                <a:cs typeface="Georgia" pitchFamily="34" charset="-120"/>
              </a:rPr>
              <a:t>Why it matters
</a:t>
            </a:r>
            <a:endParaRPr lang="en-US" sz="1900" dirty="0"/>
          </a:p>
          <a:p>
            <a:pPr marL="0" indent="0">
              <a:buNone/>
            </a:pPr>
            <a:r>
              <a:rPr lang="en-US" sz="1700" dirty="0">
                <a:solidFill>
                  <a:srgbClr val="FFFFFF"/>
                </a:solidFill>
                <a:latin typeface="Arial" pitchFamily="34" charset="0"/>
                <a:ea typeface="Arial" pitchFamily="34" charset="-122"/>
                <a:cs typeface="Arial" pitchFamily="34" charset="-120"/>
              </a:rPr>
              <a:t>Students may paste personal, academic, institutional, research, copyrighted, or confidential information into AI systems.</a:t>
            </a:r>
            <a:endParaRPr lang="en-US" sz="1900" dirty="0"/>
          </a:p>
        </p:txBody>
      </p:sp>
      <p:sp>
        <p:nvSpPr>
          <p:cNvPr id="12" name="Text 9"/>
          <p:cNvSpPr/>
          <p:nvPr/>
        </p:nvSpPr>
        <p:spPr>
          <a:xfrm>
            <a:off x="6382512" y="2267712"/>
            <a:ext cx="5029200" cy="1572768"/>
          </a:xfrm>
          <a:prstGeom prst="rect">
            <a:avLst/>
          </a:prstGeom>
          <a:solidFill>
            <a:srgbClr val="0D2743"/>
          </a:solidFill>
          <a:ln w="12700">
            <a:solidFill>
              <a:srgbClr val="C4863B">
                <a:alpha val="85000"/>
              </a:srgbClr>
            </a:solidFill>
          </a:ln>
        </p:spPr>
        <p:txBody>
          <a:bodyPr wrap="square" lIns="1778" tIns="1778" rIns="1778" bIns="1778" rtlCol="0" anchor="t">
            <a:normAutofit/>
          </a:bodyPr>
          <a:lstStyle/>
          <a:p>
            <a:pPr marL="0" indent="0">
              <a:buNone/>
            </a:pPr>
            <a:r>
              <a:rPr lang="en-US" sz="1900" b="1" dirty="0">
                <a:solidFill>
                  <a:srgbClr val="F7F0E3"/>
                </a:solidFill>
                <a:latin typeface="Georgia" pitchFamily="34" charset="0"/>
                <a:ea typeface="Georgia" pitchFamily="34" charset="-122"/>
                <a:cs typeface="Georgia" pitchFamily="34" charset="-120"/>
              </a:rPr>
              <a:t>Leader takeaway
</a:t>
            </a:r>
            <a:endParaRPr lang="en-US" sz="1900" dirty="0"/>
          </a:p>
          <a:p>
            <a:pPr marL="0" indent="0">
              <a:buNone/>
            </a:pPr>
            <a:r>
              <a:rPr lang="en-US" sz="1700" dirty="0">
                <a:solidFill>
                  <a:srgbClr val="FFFFFF"/>
                </a:solidFill>
                <a:latin typeface="Arial" pitchFamily="34" charset="0"/>
                <a:ea typeface="Arial" pitchFamily="34" charset="-122"/>
                <a:cs typeface="Arial" pitchFamily="34" charset="-120"/>
              </a:rPr>
              <a:t>Policy question: What information should students never enter into public AI tools?</a:t>
            </a:r>
            <a:endParaRPr lang="en-US" sz="1900" dirty="0"/>
          </a:p>
        </p:txBody>
      </p:sp>
      <p:sp>
        <p:nvSpPr>
          <p:cNvPr id="13" name="Text 10"/>
          <p:cNvSpPr/>
          <p:nvPr/>
        </p:nvSpPr>
        <p:spPr>
          <a:xfrm>
            <a:off x="1051560" y="4224528"/>
            <a:ext cx="9921240" cy="877824"/>
          </a:xfrm>
          <a:prstGeom prst="rect">
            <a:avLst/>
          </a:prstGeom>
          <a:solidFill>
            <a:srgbClr val="0A1E35"/>
          </a:solidFill>
          <a:ln w="12700">
            <a:solidFill>
              <a:srgbClr val="38A9C9">
                <a:alpha val="85000"/>
              </a:srgbClr>
            </a:solidFill>
          </a:ln>
        </p:spPr>
        <p:txBody>
          <a:bodyPr wrap="square" lIns="1778" tIns="1778" rIns="1778" bIns="1778" rtlCol="0" anchor="t">
            <a:normAutofit/>
          </a:bodyPr>
          <a:lstStyle/>
          <a:p>
            <a:pPr marL="0" indent="0">
              <a:buNone/>
            </a:pPr>
            <a:r>
              <a:rPr lang="en-US" sz="1700" b="1" dirty="0">
                <a:solidFill>
                  <a:srgbClr val="F7F0E3"/>
                </a:solidFill>
                <a:latin typeface="Georgia" pitchFamily="34" charset="0"/>
                <a:ea typeface="Georgia" pitchFamily="34" charset="-122"/>
                <a:cs typeface="Georgia" pitchFamily="34" charset="-120"/>
              </a:rPr>
              <a:t>Discussion prompt
</a:t>
            </a:r>
            <a:endParaRPr lang="en-US" sz="1700" dirty="0"/>
          </a:p>
          <a:p>
            <a:pPr marL="0" indent="0">
              <a:buNone/>
            </a:pPr>
            <a:r>
              <a:rPr lang="en-US" sz="1650" dirty="0">
                <a:solidFill>
                  <a:srgbClr val="FFFFFF"/>
                </a:solidFill>
                <a:latin typeface="Arial" pitchFamily="34" charset="0"/>
                <a:ea typeface="Arial" pitchFamily="34" charset="-122"/>
                <a:cs typeface="Arial" pitchFamily="34" charset="-120"/>
              </a:rPr>
              <a:t>What do students currently know about what they should never paste into AI tools?</a:t>
            </a:r>
            <a:endParaRPr lang="en-US" sz="1700" dirty="0"/>
          </a:p>
        </p:txBody>
      </p:sp>
      <p:sp>
        <p:nvSpPr>
          <p:cNvPr id="14" name="Text 11"/>
          <p:cNvSpPr/>
          <p:nvPr/>
        </p:nvSpPr>
        <p:spPr>
          <a:xfrm>
            <a:off x="594360" y="6053328"/>
            <a:ext cx="10469880" cy="228600"/>
          </a:xfrm>
          <a:prstGeom prst="rect">
            <a:avLst/>
          </a:prstGeom>
          <a:noFill/>
          <a:ln/>
        </p:spPr>
        <p:txBody>
          <a:bodyPr wrap="square" lIns="254" tIns="254" rIns="254" bIns="254" rtlCol="0" anchor="ctr">
            <a:normAutofit/>
          </a:bodyPr>
          <a:lstStyle/>
          <a:p>
            <a:pPr marL="0" indent="0">
              <a:buNone/>
            </a:pPr>
            <a:r>
              <a:rPr lang="en-US" sz="820" i="1" dirty="0">
                <a:solidFill>
                  <a:srgbClr val="98A6B3"/>
                </a:solidFill>
                <a:latin typeface="Arial" pitchFamily="34" charset="0"/>
                <a:ea typeface="Arial" pitchFamily="34" charset="-122"/>
                <a:cs typeface="Arial" pitchFamily="34" charset="-120"/>
              </a:rPr>
              <a:t>Go deeper: NIST AI 600-1 Generative AI Profile</a:t>
            </a:r>
            <a:endParaRPr lang="en-US" sz="82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61426"/>
        </a:solidFill>
        <a:effectLst/>
      </p:bgPr>
    </p:bg>
    <p:spTree>
      <p:nvGrpSpPr>
        <p:cNvPr id="1" name=""/>
        <p:cNvGrpSpPr/>
        <p:nvPr/>
      </p:nvGrpSpPr>
      <p:grpSpPr>
        <a:xfrm>
          <a:off x="0" y="0"/>
          <a:ext cx="0" cy="0"/>
          <a:chOff x="0" y="0"/>
          <a:chExt cx="0" cy="0"/>
        </a:xfrm>
      </p:grpSpPr>
      <p:sp>
        <p:nvSpPr>
          <p:cNvPr id="2" name="Shape 0"/>
          <p:cNvSpPr/>
          <p:nvPr/>
        </p:nvSpPr>
        <p:spPr>
          <a:xfrm>
            <a:off x="411480" y="6355080"/>
            <a:ext cx="11064240" cy="0"/>
          </a:xfrm>
          <a:prstGeom prst="line">
            <a:avLst/>
          </a:prstGeom>
          <a:noFill/>
          <a:ln w="15240">
            <a:solidFill>
              <a:srgbClr val="C4863B">
                <a:alpha val="90000"/>
              </a:srgbClr>
            </a:solidFill>
            <a:prstDash val="solid"/>
          </a:ln>
        </p:spPr>
        <p:txBody>
          <a:bodyPr/>
          <a:lstStyle/>
          <a:p>
            <a:endParaRPr lang="en-US"/>
          </a:p>
        </p:txBody>
      </p:sp>
      <p:sp>
        <p:nvSpPr>
          <p:cNvPr id="3" name="Text 1"/>
          <p:cNvSpPr/>
          <p:nvPr/>
        </p:nvSpPr>
        <p:spPr>
          <a:xfrm>
            <a:off x="530352" y="256032"/>
            <a:ext cx="5120640" cy="201168"/>
          </a:xfrm>
          <a:prstGeom prst="rect">
            <a:avLst/>
          </a:prstGeom>
          <a:noFill/>
          <a:ln/>
        </p:spPr>
        <p:txBody>
          <a:bodyPr wrap="square" lIns="0" tIns="0" rIns="0" bIns="0" rtlCol="0" anchor="ctr"/>
          <a:lstStyle/>
          <a:p>
            <a:pPr marL="0" indent="0">
              <a:buNone/>
            </a:pPr>
            <a:r>
              <a:rPr lang="en-US" sz="950" b="1" dirty="0">
                <a:solidFill>
                  <a:srgbClr val="E1B465"/>
                </a:solidFill>
                <a:latin typeface="Arial" pitchFamily="34" charset="0"/>
                <a:ea typeface="Arial" pitchFamily="34" charset="-122"/>
                <a:cs typeface="Arial" pitchFamily="34" charset="-120"/>
              </a:rPr>
              <a:t>STUDENTS AND AI</a:t>
            </a:r>
            <a:endParaRPr lang="en-US" sz="950" dirty="0"/>
          </a:p>
        </p:txBody>
      </p:sp>
      <p:sp>
        <p:nvSpPr>
          <p:cNvPr id="4" name="Text 2"/>
          <p:cNvSpPr/>
          <p:nvPr/>
        </p:nvSpPr>
        <p:spPr>
          <a:xfrm>
            <a:off x="502920" y="502920"/>
            <a:ext cx="10972800" cy="502920"/>
          </a:xfrm>
          <a:prstGeom prst="rect">
            <a:avLst/>
          </a:prstGeom>
          <a:noFill/>
          <a:ln/>
        </p:spPr>
        <p:txBody>
          <a:bodyPr wrap="square" lIns="0" tIns="0" rIns="0" bIns="0" rtlCol="0" anchor="ctr">
            <a:normAutofit/>
          </a:bodyPr>
          <a:lstStyle/>
          <a:p>
            <a:pPr marL="0" indent="0">
              <a:buNone/>
            </a:pPr>
            <a:r>
              <a:rPr lang="en-US" sz="2500" b="1" dirty="0">
                <a:solidFill>
                  <a:srgbClr val="F7F0E3"/>
                </a:solidFill>
                <a:latin typeface="Georgia" pitchFamily="34" charset="0"/>
                <a:ea typeface="Georgia" pitchFamily="34" charset="-122"/>
                <a:cs typeface="Georgia" pitchFamily="34" charset="-120"/>
              </a:rPr>
              <a:t>Thing 6</a:t>
            </a:r>
            <a:endParaRPr lang="en-US" sz="2500" dirty="0"/>
          </a:p>
        </p:txBody>
      </p:sp>
      <p:sp>
        <p:nvSpPr>
          <p:cNvPr id="5" name="Shape 3"/>
          <p:cNvSpPr/>
          <p:nvPr/>
        </p:nvSpPr>
        <p:spPr>
          <a:xfrm>
            <a:off x="502920" y="1078992"/>
            <a:ext cx="2743200" cy="0"/>
          </a:xfrm>
          <a:prstGeom prst="line">
            <a:avLst/>
          </a:prstGeom>
          <a:noFill/>
          <a:ln w="15240">
            <a:solidFill>
              <a:srgbClr val="C4863B"/>
            </a:solidFill>
            <a:prstDash val="solid"/>
          </a:ln>
        </p:spPr>
        <p:txBody>
          <a:bodyPr/>
          <a:lstStyle/>
          <a:p>
            <a:endParaRPr lang="en-US"/>
          </a:p>
        </p:txBody>
      </p:sp>
      <p:sp>
        <p:nvSpPr>
          <p:cNvPr id="6" name="Text 4"/>
          <p:cNvSpPr/>
          <p:nvPr/>
        </p:nvSpPr>
        <p:spPr>
          <a:xfrm>
            <a:off x="502920" y="6446520"/>
            <a:ext cx="7132320" cy="201168"/>
          </a:xfrm>
          <a:prstGeom prst="rect">
            <a:avLst/>
          </a:prstGeom>
          <a:noFill/>
          <a:ln/>
        </p:spPr>
        <p:txBody>
          <a:bodyPr wrap="square" lIns="0" tIns="0" rIns="0" bIns="0" rtlCol="0" anchor="ctr"/>
          <a:lstStyle/>
          <a:p>
            <a:pPr marL="0" indent="0">
              <a:buNone/>
            </a:pPr>
            <a:r>
              <a:rPr lang="en-US" sz="850" b="1" dirty="0">
                <a:solidFill>
                  <a:srgbClr val="E1B465"/>
                </a:solidFill>
                <a:latin typeface="Arial" pitchFamily="34" charset="0"/>
                <a:ea typeface="Arial" pitchFamily="34" charset="-122"/>
                <a:cs typeface="Arial" pitchFamily="34" charset="-120"/>
              </a:rPr>
              <a:t>AI Month at HEEM • Practical Resources. Responsible Leadership.</a:t>
            </a:r>
            <a:endParaRPr lang="en-US" sz="850" dirty="0"/>
          </a:p>
        </p:txBody>
      </p:sp>
      <p:pic>
        <p:nvPicPr>
          <p:cNvPr id="7" name="Image 0" descr="/mnt/data/heem_logo_transparent.png"/>
          <p:cNvPicPr>
            <a:picLocks noChangeAspect="1"/>
          </p:cNvPicPr>
          <p:nvPr/>
        </p:nvPicPr>
        <p:blipFill>
          <a:blip r:embed="rId3"/>
          <a:stretch>
            <a:fillRect/>
          </a:stretch>
        </p:blipFill>
        <p:spPr>
          <a:xfrm>
            <a:off x="11686032" y="6272784"/>
            <a:ext cx="347472" cy="347472"/>
          </a:xfrm>
          <a:prstGeom prst="rect">
            <a:avLst/>
          </a:prstGeom>
        </p:spPr>
      </p:pic>
      <p:sp>
        <p:nvSpPr>
          <p:cNvPr id="8" name="Text 5"/>
          <p:cNvSpPr/>
          <p:nvPr/>
        </p:nvSpPr>
        <p:spPr>
          <a:xfrm>
            <a:off x="621792" y="1225296"/>
            <a:ext cx="749808" cy="749808"/>
          </a:xfrm>
          <a:prstGeom prst="rect">
            <a:avLst/>
          </a:prstGeom>
          <a:solidFill>
            <a:srgbClr val="E1B465"/>
          </a:solidFill>
          <a:ln>
            <a:solidFill>
              <a:srgbClr val="E1B465"/>
            </a:solidFill>
          </a:ln>
        </p:spPr>
        <p:txBody>
          <a:bodyPr wrap="square" lIns="0" tIns="0" rIns="0" bIns="0" rtlCol="0" anchor="ctr"/>
          <a:lstStyle/>
          <a:p>
            <a:pPr marL="0" indent="0" algn="ctr">
              <a:buNone/>
            </a:pPr>
            <a:r>
              <a:rPr lang="en-US" sz="3300" b="1" dirty="0">
                <a:solidFill>
                  <a:srgbClr val="061426"/>
                </a:solidFill>
                <a:latin typeface="Georgia" pitchFamily="34" charset="0"/>
                <a:ea typeface="Georgia" pitchFamily="34" charset="-122"/>
                <a:cs typeface="Georgia" pitchFamily="34" charset="-120"/>
              </a:rPr>
              <a:t>6</a:t>
            </a:r>
            <a:endParaRPr lang="en-US" sz="3300" dirty="0"/>
          </a:p>
        </p:txBody>
      </p:sp>
      <p:sp>
        <p:nvSpPr>
          <p:cNvPr id="9" name="Text 6"/>
          <p:cNvSpPr/>
          <p:nvPr/>
        </p:nvSpPr>
        <p:spPr>
          <a:xfrm>
            <a:off x="1572768" y="1170432"/>
            <a:ext cx="9875520" cy="384048"/>
          </a:xfrm>
          <a:prstGeom prst="rect">
            <a:avLst/>
          </a:prstGeom>
          <a:noFill/>
          <a:ln/>
        </p:spPr>
        <p:txBody>
          <a:bodyPr wrap="square" lIns="0" tIns="0" rIns="0" bIns="0" rtlCol="0" anchor="ctr">
            <a:normAutofit/>
          </a:bodyPr>
          <a:lstStyle/>
          <a:p>
            <a:pPr marL="0" indent="0">
              <a:buNone/>
            </a:pPr>
            <a:r>
              <a:rPr lang="en-US" sz="2300" b="1" dirty="0">
                <a:solidFill>
                  <a:srgbClr val="F7F0E3"/>
                </a:solidFill>
                <a:latin typeface="Georgia" pitchFamily="34" charset="0"/>
                <a:ea typeface="Georgia" pitchFamily="34" charset="-122"/>
                <a:cs typeface="Georgia" pitchFamily="34" charset="-120"/>
              </a:rPr>
              <a:t>The greater risk may be overtrust.</a:t>
            </a:r>
            <a:endParaRPr lang="en-US" sz="2300" dirty="0"/>
          </a:p>
        </p:txBody>
      </p:sp>
      <p:sp>
        <p:nvSpPr>
          <p:cNvPr id="10" name="Text 7"/>
          <p:cNvSpPr/>
          <p:nvPr/>
        </p:nvSpPr>
        <p:spPr>
          <a:xfrm>
            <a:off x="1572768" y="1600200"/>
            <a:ext cx="9738360" cy="347472"/>
          </a:xfrm>
          <a:prstGeom prst="rect">
            <a:avLst/>
          </a:prstGeom>
          <a:noFill/>
          <a:ln/>
        </p:spPr>
        <p:txBody>
          <a:bodyPr wrap="square" lIns="0" tIns="0" rIns="0" bIns="0" rtlCol="0" anchor="ctr">
            <a:normAutofit/>
          </a:bodyPr>
          <a:lstStyle/>
          <a:p>
            <a:pPr marL="0" indent="0">
              <a:buNone/>
            </a:pPr>
            <a:r>
              <a:rPr lang="en-US" sz="1650" b="1" dirty="0">
                <a:solidFill>
                  <a:srgbClr val="E1B465"/>
                </a:solidFill>
                <a:latin typeface="Arial" pitchFamily="34" charset="0"/>
                <a:ea typeface="Arial" pitchFamily="34" charset="-122"/>
                <a:cs typeface="Arial" pitchFamily="34" charset="-120"/>
              </a:rPr>
              <a:t>Confident output can create false confidence.</a:t>
            </a:r>
            <a:endParaRPr lang="en-US" sz="1650" dirty="0"/>
          </a:p>
        </p:txBody>
      </p:sp>
      <p:sp>
        <p:nvSpPr>
          <p:cNvPr id="11" name="Text 8"/>
          <p:cNvSpPr/>
          <p:nvPr/>
        </p:nvSpPr>
        <p:spPr>
          <a:xfrm>
            <a:off x="777240" y="2267712"/>
            <a:ext cx="5349240" cy="1572768"/>
          </a:xfrm>
          <a:prstGeom prst="rect">
            <a:avLst/>
          </a:prstGeom>
          <a:solidFill>
            <a:srgbClr val="0D2743"/>
          </a:solidFill>
          <a:ln w="12700">
            <a:solidFill>
              <a:srgbClr val="C4863B">
                <a:alpha val="85000"/>
              </a:srgbClr>
            </a:solidFill>
          </a:ln>
        </p:spPr>
        <p:txBody>
          <a:bodyPr wrap="square" lIns="1778" tIns="1778" rIns="1778" bIns="1778" rtlCol="0" anchor="t">
            <a:normAutofit/>
          </a:bodyPr>
          <a:lstStyle/>
          <a:p>
            <a:pPr marL="0" indent="0">
              <a:buNone/>
            </a:pPr>
            <a:r>
              <a:rPr lang="en-US" sz="1900" b="1" dirty="0">
                <a:solidFill>
                  <a:srgbClr val="F7F0E3"/>
                </a:solidFill>
                <a:latin typeface="Georgia" pitchFamily="34" charset="0"/>
                <a:ea typeface="Georgia" pitchFamily="34" charset="-122"/>
                <a:cs typeface="Georgia" pitchFamily="34" charset="-120"/>
              </a:rPr>
              <a:t>Why it matters
</a:t>
            </a:r>
            <a:endParaRPr lang="en-US" sz="1900" dirty="0"/>
          </a:p>
          <a:p>
            <a:pPr marL="0" indent="0">
              <a:buNone/>
            </a:pPr>
            <a:r>
              <a:rPr lang="en-US" sz="1700" dirty="0">
                <a:solidFill>
                  <a:srgbClr val="FFFFFF"/>
                </a:solidFill>
                <a:latin typeface="Arial" pitchFamily="34" charset="0"/>
                <a:ea typeface="Arial" pitchFamily="34" charset="-122"/>
                <a:cs typeface="Arial" pitchFamily="34" charset="-120"/>
              </a:rPr>
              <a:t>Students may defer to AI outputs that sound authoritative, even when they are incomplete, biased, fabricated, or wrong.</a:t>
            </a:r>
            <a:endParaRPr lang="en-US" sz="1900" dirty="0"/>
          </a:p>
        </p:txBody>
      </p:sp>
      <p:sp>
        <p:nvSpPr>
          <p:cNvPr id="12" name="Text 9"/>
          <p:cNvSpPr/>
          <p:nvPr/>
        </p:nvSpPr>
        <p:spPr>
          <a:xfrm>
            <a:off x="6382512" y="2267712"/>
            <a:ext cx="5029200" cy="1572768"/>
          </a:xfrm>
          <a:prstGeom prst="rect">
            <a:avLst/>
          </a:prstGeom>
          <a:solidFill>
            <a:srgbClr val="0D2743"/>
          </a:solidFill>
          <a:ln w="12700">
            <a:solidFill>
              <a:srgbClr val="C4863B">
                <a:alpha val="85000"/>
              </a:srgbClr>
            </a:solidFill>
          </a:ln>
        </p:spPr>
        <p:txBody>
          <a:bodyPr wrap="square" lIns="1778" tIns="1778" rIns="1778" bIns="1778" rtlCol="0" anchor="t">
            <a:normAutofit/>
          </a:bodyPr>
          <a:lstStyle/>
          <a:p>
            <a:pPr marL="0" indent="0">
              <a:buNone/>
            </a:pPr>
            <a:r>
              <a:rPr lang="en-US" sz="1900" b="1" dirty="0">
                <a:solidFill>
                  <a:srgbClr val="F7F0E3"/>
                </a:solidFill>
                <a:latin typeface="Georgia" pitchFamily="34" charset="0"/>
                <a:ea typeface="Georgia" pitchFamily="34" charset="-122"/>
                <a:cs typeface="Georgia" pitchFamily="34" charset="-120"/>
              </a:rPr>
              <a:t>Leader takeaway
</a:t>
            </a:r>
            <a:endParaRPr lang="en-US" sz="1900" dirty="0"/>
          </a:p>
          <a:p>
            <a:pPr marL="0" indent="0">
              <a:buNone/>
            </a:pPr>
            <a:r>
              <a:rPr lang="en-US" sz="1700" dirty="0">
                <a:solidFill>
                  <a:srgbClr val="FFFFFF"/>
                </a:solidFill>
                <a:latin typeface="Arial" pitchFamily="34" charset="0"/>
                <a:ea typeface="Arial" pitchFamily="34" charset="-122"/>
                <a:cs typeface="Arial" pitchFamily="34" charset="-120"/>
              </a:rPr>
              <a:t>Teaching goal: Build habits of skepticism, verification, and human judgment.</a:t>
            </a:r>
            <a:endParaRPr lang="en-US" sz="1900" dirty="0"/>
          </a:p>
        </p:txBody>
      </p:sp>
      <p:sp>
        <p:nvSpPr>
          <p:cNvPr id="13" name="Text 10"/>
          <p:cNvSpPr/>
          <p:nvPr/>
        </p:nvSpPr>
        <p:spPr>
          <a:xfrm>
            <a:off x="1051560" y="4224528"/>
            <a:ext cx="9921240" cy="877824"/>
          </a:xfrm>
          <a:prstGeom prst="rect">
            <a:avLst/>
          </a:prstGeom>
          <a:solidFill>
            <a:srgbClr val="0A1E35"/>
          </a:solidFill>
          <a:ln w="12700">
            <a:solidFill>
              <a:srgbClr val="38A9C9">
                <a:alpha val="85000"/>
              </a:srgbClr>
            </a:solidFill>
          </a:ln>
        </p:spPr>
        <p:txBody>
          <a:bodyPr wrap="square" lIns="1778" tIns="1778" rIns="1778" bIns="1778" rtlCol="0" anchor="t">
            <a:normAutofit/>
          </a:bodyPr>
          <a:lstStyle/>
          <a:p>
            <a:pPr marL="0" indent="0">
              <a:buNone/>
            </a:pPr>
            <a:r>
              <a:rPr lang="en-US" sz="1700" b="1" dirty="0">
                <a:solidFill>
                  <a:srgbClr val="F7F0E3"/>
                </a:solidFill>
                <a:latin typeface="Georgia" pitchFamily="34" charset="0"/>
                <a:ea typeface="Georgia" pitchFamily="34" charset="-122"/>
                <a:cs typeface="Georgia" pitchFamily="34" charset="-120"/>
              </a:rPr>
              <a:t>Discussion prompt
</a:t>
            </a:r>
            <a:endParaRPr lang="en-US" sz="1700" dirty="0"/>
          </a:p>
          <a:p>
            <a:pPr marL="0" indent="0">
              <a:buNone/>
            </a:pPr>
            <a:r>
              <a:rPr lang="en-US" sz="1650" dirty="0">
                <a:solidFill>
                  <a:srgbClr val="FFFFFF"/>
                </a:solidFill>
                <a:latin typeface="Arial" pitchFamily="34" charset="0"/>
                <a:ea typeface="Arial" pitchFamily="34" charset="-122"/>
                <a:cs typeface="Arial" pitchFamily="34" charset="-120"/>
              </a:rPr>
              <a:t>How do we teach students to challenge outputs that sound confident?</a:t>
            </a:r>
            <a:endParaRPr lang="en-US" sz="1700" dirty="0"/>
          </a:p>
        </p:txBody>
      </p:sp>
      <p:sp>
        <p:nvSpPr>
          <p:cNvPr id="14" name="Text 11"/>
          <p:cNvSpPr/>
          <p:nvPr/>
        </p:nvSpPr>
        <p:spPr>
          <a:xfrm>
            <a:off x="594360" y="6053328"/>
            <a:ext cx="10469880" cy="228600"/>
          </a:xfrm>
          <a:prstGeom prst="rect">
            <a:avLst/>
          </a:prstGeom>
          <a:noFill/>
          <a:ln/>
        </p:spPr>
        <p:txBody>
          <a:bodyPr wrap="square" lIns="254" tIns="254" rIns="254" bIns="254" rtlCol="0" anchor="ctr">
            <a:normAutofit/>
          </a:bodyPr>
          <a:lstStyle/>
          <a:p>
            <a:pPr marL="0" indent="0">
              <a:buNone/>
            </a:pPr>
            <a:r>
              <a:rPr lang="en-US" sz="820" i="1" dirty="0">
                <a:solidFill>
                  <a:srgbClr val="98A6B3"/>
                </a:solidFill>
                <a:latin typeface="Arial" pitchFamily="34" charset="0"/>
                <a:ea typeface="Arial" pitchFamily="34" charset="-122"/>
                <a:cs typeface="Arial" pitchFamily="34" charset="-120"/>
              </a:rPr>
              <a:t>Go deeper: NIST AI 600-1 Generative AI Profile; UNESCO AI Competency Framework for Students</a:t>
            </a:r>
            <a:endParaRPr lang="en-US" sz="82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Georgia"/>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149</TotalTime>
  <Words>3122</Words>
  <Application>Microsoft Office PowerPoint</Application>
  <PresentationFormat>Widescreen</PresentationFormat>
  <Paragraphs>246</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Higher Education Efficiency and Management Consulting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 Things You Must Know About Students and AI</dc:title>
  <dc:subject>Students and AI training and professional development</dc:subject>
  <dc:creator>HEEM Consulting</dc:creator>
  <cp:lastModifiedBy>Juline Mills</cp:lastModifiedBy>
  <cp:revision>3</cp:revision>
  <dcterms:created xsi:type="dcterms:W3CDTF">2026-08-11T17:49:27Z</dcterms:created>
  <dcterms:modified xsi:type="dcterms:W3CDTF">2026-08-13T01:52:50Z</dcterms:modified>
</cp:coreProperties>
</file>