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0058400" cy="1554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5" d="100"/>
          <a:sy n="45" d="100"/>
        </p:scale>
        <p:origin x="32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FFDF0-B493-40E7-AD94-1729C4631F8C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2066F-4171-430B-A934-3A263224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16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2066F-4171-430B-A934-3A26322436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0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58400" cy="15544800"/>
          </a:xfrm>
          <a:prstGeom prst="rect">
            <a:avLst/>
          </a:prstGeom>
          <a:solidFill>
            <a:srgbClr val="071A2C"/>
          </a:solidFill>
          <a:ln w="12700">
            <a:solidFill>
              <a:srgbClr val="071A2C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58400" cy="201168"/>
          </a:xfrm>
          <a:prstGeom prst="rect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640080"/>
            <a:ext cx="8869680" cy="63402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4000" b="1" i="0" dirty="0">
                <a:solidFill>
                  <a:srgbClr val="C69B4A"/>
                </a:solidFill>
                <a:latin typeface="Aptos"/>
              </a:rPr>
              <a:t>AI STUDENT RIGHTS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078992"/>
            <a:ext cx="8961120" cy="104951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6700" b="1" i="0" dirty="0">
                <a:solidFill>
                  <a:srgbClr val="FFFFFF"/>
                </a:solidFill>
                <a:latin typeface="Aptos Display"/>
              </a:rPr>
              <a:t>AI and Your Education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075688"/>
            <a:ext cx="8869680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0" i="0" dirty="0">
                <a:solidFill>
                  <a:srgbClr val="D9F4F4"/>
                </a:solidFill>
                <a:latin typeface="Aptos"/>
              </a:rPr>
              <a:t>What you have a right to know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761488"/>
            <a:ext cx="8869680" cy="63402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000" b="0" i="0" dirty="0">
                <a:solidFill>
                  <a:srgbClr val="F8F3E8"/>
                </a:solidFill>
                <a:latin typeface="Aptos"/>
              </a:rPr>
              <a:t>When AI is used in teaching, assessment, advising, or student services, students should be able to understand how it is being used and how it may affect them.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3703320"/>
            <a:ext cx="4270248" cy="14630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0A3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795528" y="3904487"/>
            <a:ext cx="658368" cy="658368"/>
          </a:xfrm>
          <a:prstGeom prst="ellipse">
            <a:avLst/>
          </a:prstGeom>
          <a:solidFill>
            <a:srgbClr val="D9F4F4"/>
          </a:solidFill>
          <a:ln w="12700">
            <a:solidFill>
              <a:srgbClr val="D9F4F4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581912" y="3877056"/>
            <a:ext cx="3081528" cy="45720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Aptos Display"/>
              </a:rPr>
              <a:t>KNOW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10729" y="4368790"/>
            <a:ext cx="3081528" cy="65836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20" b="0" i="0" dirty="0">
                <a:solidFill>
                  <a:srgbClr val="DCE8EF"/>
                </a:solidFill>
                <a:latin typeface="Aptos"/>
              </a:rPr>
              <a:t>when AI is being used and how it may affect feedback, grading, advising, or decisions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93792" y="3703320"/>
            <a:ext cx="4270248" cy="14630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5394959" y="3904487"/>
            <a:ext cx="658368" cy="65836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394959" y="3995927"/>
            <a:ext cx="658368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200" b="1" i="0">
                <a:solidFill>
                  <a:srgbClr val="071A2C"/>
                </a:solidFill>
                <a:latin typeface="Aptos Display"/>
              </a:rPr>
              <a:t>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81344" y="3877056"/>
            <a:ext cx="3081528" cy="45720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UNDERSTAND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81344" y="4247189"/>
            <a:ext cx="3081528" cy="65836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20" b="0" i="0" dirty="0">
                <a:solidFill>
                  <a:srgbClr val="DCE8EF"/>
                </a:solidFill>
                <a:latin typeface="Aptos"/>
              </a:rPr>
              <a:t>how your personal information, coursework, and intellectual property are protected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360" y="5394960"/>
            <a:ext cx="4270248" cy="14630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0A3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795528" y="5596128"/>
            <a:ext cx="658368" cy="658368"/>
          </a:xfrm>
          <a:prstGeom prst="ellipse">
            <a:avLst/>
          </a:prstGeom>
          <a:solidFill>
            <a:srgbClr val="D9F4F4"/>
          </a:solidFill>
          <a:ln w="12700">
            <a:solidFill>
              <a:srgbClr val="D9F4F4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95528" y="5687568"/>
            <a:ext cx="658368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200" b="1" i="0">
                <a:solidFill>
                  <a:srgbClr val="071A2C"/>
                </a:solidFill>
                <a:latin typeface="Aptos Display"/>
              </a:rPr>
              <a:t>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81912" y="5568696"/>
            <a:ext cx="3081528" cy="880241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REQUEST HUMAN REVIEW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81912" y="6409944"/>
            <a:ext cx="3081528" cy="65836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20" b="0" i="0" dirty="0">
                <a:solidFill>
                  <a:srgbClr val="DCE8EF"/>
                </a:solidFill>
                <a:latin typeface="Aptos"/>
              </a:rPr>
              <a:t>of consequential academic decisions influenced by AI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193792" y="5394960"/>
            <a:ext cx="4270248" cy="14630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5394959" y="5596128"/>
            <a:ext cx="658368" cy="65836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394959" y="5687568"/>
            <a:ext cx="658368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200" b="1" i="0">
                <a:solidFill>
                  <a:srgbClr val="071A2C"/>
                </a:solidFill>
                <a:latin typeface="Aptos Display"/>
              </a:rPr>
              <a:t>Q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81344" y="5568696"/>
            <a:ext cx="3081528" cy="880241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QUESTION OR APPEAL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27064" y="6428232"/>
            <a:ext cx="3081528" cy="65836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20" b="0" i="0" dirty="0">
                <a:solidFill>
                  <a:srgbClr val="DCE8EF"/>
                </a:solidFill>
                <a:latin typeface="Aptos"/>
              </a:rPr>
              <a:t>a decision when AI may have contributed to the outcome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94360" y="7086600"/>
            <a:ext cx="4270248" cy="14630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0A3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795528" y="7287768"/>
            <a:ext cx="658368" cy="658368"/>
          </a:xfrm>
          <a:prstGeom prst="ellipse">
            <a:avLst/>
          </a:prstGeom>
          <a:solidFill>
            <a:srgbClr val="D9F4F4"/>
          </a:solidFill>
          <a:ln w="12700">
            <a:solidFill>
              <a:srgbClr val="D9F4F4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795528" y="7379208"/>
            <a:ext cx="658368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200" b="1" i="0">
                <a:solidFill>
                  <a:srgbClr val="071A2C"/>
                </a:solidFill>
                <a:latin typeface="Aptos Display"/>
              </a:rPr>
              <a:t>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81912" y="7260336"/>
            <a:ext cx="3081528" cy="880241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ACCESS AN ALTERNATIVE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10729" y="8092440"/>
            <a:ext cx="3081528" cy="65836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20" b="0" i="0" dirty="0">
                <a:solidFill>
                  <a:srgbClr val="DCE8EF"/>
                </a:solidFill>
                <a:latin typeface="Aptos"/>
              </a:rPr>
              <a:t>when a required tool creates an accessibility, privacy, cost, or technology barrier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193792" y="7086600"/>
            <a:ext cx="4270248" cy="14630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5394959" y="7287768"/>
            <a:ext cx="658368" cy="65836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394959" y="7379208"/>
            <a:ext cx="658368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200" b="1" i="0">
                <a:solidFill>
                  <a:srgbClr val="071A2C"/>
                </a:solidFill>
                <a:latin typeface="Aptos Display"/>
              </a:rPr>
              <a:t>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81344" y="7260336"/>
            <a:ext cx="3081528" cy="880241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EXPECT CLEAR STANDARDS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27064" y="8149238"/>
            <a:ext cx="3081528" cy="65836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20" b="0" i="0" dirty="0">
                <a:solidFill>
                  <a:srgbClr val="DCE8EF"/>
                </a:solidFill>
                <a:latin typeface="Aptos"/>
              </a:rPr>
              <a:t>for how your work will be evaluated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94360" y="9098280"/>
            <a:ext cx="8869680" cy="1051560"/>
          </a:xfrm>
          <a:prstGeom prst="roundRect">
            <a:avLst/>
          </a:prstGeom>
          <a:solidFill>
            <a:srgbClr val="10324E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32104" y="9439304"/>
            <a:ext cx="8394192" cy="38779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400" b="1" i="0" dirty="0">
                <a:solidFill>
                  <a:srgbClr val="F8F3E8"/>
                </a:solidFill>
                <a:latin typeface="Aptos"/>
              </a:rPr>
              <a:t>Consult </a:t>
            </a:r>
            <a:r>
              <a:rPr lang="en-US" sz="2400" b="1" i="0" dirty="0">
                <a:solidFill>
                  <a:srgbClr val="F8F3E8"/>
                </a:solidFill>
                <a:latin typeface="Aptos"/>
              </a:rPr>
              <a:t>our </a:t>
            </a:r>
            <a:r>
              <a:rPr sz="2400" b="1" i="0" dirty="0">
                <a:solidFill>
                  <a:srgbClr val="F8F3E8"/>
                </a:solidFill>
                <a:latin typeface="Aptos"/>
              </a:rPr>
              <a:t>policies for specific rights and procedures.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60120" y="10844784"/>
            <a:ext cx="8138160" cy="105156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Aptos Display"/>
              </a:rPr>
              <a:t>AI should support learning while preserving transparency, privacy, fairness, accessibility, and human judgment.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88720" y="12234672"/>
            <a:ext cx="7680960" cy="480131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ctr"/>
            <a:r>
              <a:rPr sz="1500" b="1" i="0" dirty="0">
                <a:solidFill>
                  <a:srgbClr val="FF0000"/>
                </a:solidFill>
                <a:latin typeface="Aptos"/>
              </a:rPr>
              <a:t>Customize this poster with your institution’s AI policy, student support resources, and review procedures.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94360" y="14264640"/>
            <a:ext cx="8869680" cy="18288"/>
          </a:xfrm>
          <a:prstGeom prst="rect">
            <a:avLst/>
          </a:prstGeom>
          <a:solidFill>
            <a:srgbClr val="C69B4A"/>
          </a:solidFill>
          <a:ln w="635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594360" y="14493240"/>
            <a:ext cx="1417320" cy="658368"/>
          </a:xfrm>
          <a:prstGeom prst="round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658368" y="14593824"/>
            <a:ext cx="1289304" cy="41148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200" b="1" i="0" dirty="0">
                <a:solidFill>
                  <a:srgbClr val="071A2C"/>
                </a:solidFill>
                <a:latin typeface="Aptos"/>
              </a:rPr>
              <a:t>INSTITUTION
LOGO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732520" y="14429232"/>
            <a:ext cx="73152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8887968" y="14648688"/>
            <a:ext cx="420624" cy="219456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400" b="1" i="0">
                <a:solidFill>
                  <a:srgbClr val="071A2C"/>
                </a:solidFill>
                <a:latin typeface="Aptos"/>
              </a:rPr>
              <a:t>QR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176272" y="1450238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00" b="1" i="0" dirty="0">
                <a:solidFill>
                  <a:srgbClr val="FFFFFF"/>
                </a:solidFill>
                <a:latin typeface="Aptos"/>
              </a:rPr>
              <a:t>Institution AI policy and support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176272" y="1477670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150" b="0" i="0" dirty="0">
                <a:solidFill>
                  <a:srgbClr val="DCE8EF"/>
                </a:solidFill>
                <a:latin typeface="Aptos"/>
              </a:rPr>
              <a:t>Add policy URL or QR code  •  Office/contact  •  Accessibility support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C860D6C-9D7A-A75B-B906-CE1AC0B4BF98}"/>
              </a:ext>
            </a:extLst>
          </p:cNvPr>
          <p:cNvSpPr/>
          <p:nvPr/>
        </p:nvSpPr>
        <p:spPr>
          <a:xfrm>
            <a:off x="941832" y="4032504"/>
            <a:ext cx="384048" cy="384048"/>
          </a:xfrm>
          <a:prstGeom prst="ellipse">
            <a:avLst/>
          </a:prstGeom>
          <a:solidFill>
            <a:srgbClr val="2571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 dirty="0">
                <a:solidFill>
                  <a:srgbClr val="FFFFFF"/>
                </a:solidFill>
                <a:latin typeface="Segoe UI Symbol"/>
              </a:rPr>
              <a:t>👁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89A2CD0-5C88-9B25-D400-704F9C3E761C}"/>
              </a:ext>
            </a:extLst>
          </p:cNvPr>
          <p:cNvSpPr/>
          <p:nvPr/>
        </p:nvSpPr>
        <p:spPr>
          <a:xfrm>
            <a:off x="0" y="15334488"/>
            <a:ext cx="10058400" cy="201168"/>
          </a:xfrm>
          <a:prstGeom prst="rect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58400" cy="15544800"/>
          </a:xfrm>
          <a:prstGeom prst="rect">
            <a:avLst/>
          </a:prstGeom>
          <a:solidFill>
            <a:srgbClr val="071A2C"/>
          </a:solidFill>
          <a:ln w="12700">
            <a:solidFill>
              <a:srgbClr val="071A2C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58400" cy="201168"/>
          </a:xfrm>
          <a:prstGeom prst="rect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640080"/>
            <a:ext cx="8869680" cy="63402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4000" b="1" i="0" dirty="0">
                <a:solidFill>
                  <a:srgbClr val="C69B4A"/>
                </a:solidFill>
                <a:latin typeface="Aptos"/>
              </a:rPr>
              <a:t>ACADEMIC INTEGRITY +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078992"/>
            <a:ext cx="8961120" cy="104951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6700" b="1" i="0" dirty="0">
                <a:solidFill>
                  <a:srgbClr val="FFFFFF"/>
                </a:solidFill>
                <a:latin typeface="Aptos Display"/>
              </a:rPr>
              <a:t>Before You Use 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075688"/>
            <a:ext cx="8869680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0" i="0" dirty="0">
                <a:solidFill>
                  <a:srgbClr val="D9F4F4"/>
                </a:solidFill>
                <a:latin typeface="Aptos"/>
              </a:rPr>
              <a:t>Pause. Check. Disclose.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761488"/>
            <a:ext cx="8869680" cy="6766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800" b="0" i="0">
                <a:solidFill>
                  <a:srgbClr val="F8F3E8"/>
                </a:solidFill>
                <a:latin typeface="Aptos"/>
              </a:rPr>
              <a:t>Responsible AI use begins before the work is submitted. Students should verify expectations, protect information, and disclose AI assistance when required.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3611880"/>
            <a:ext cx="8869680" cy="12344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0A3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822960" y="3840480"/>
            <a:ext cx="777240" cy="777240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3959352"/>
            <a:ext cx="777240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700" b="1" i="0">
                <a:solidFill>
                  <a:srgbClr val="071A2C"/>
                </a:solidFill>
                <a:latin typeface="Aptos Display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3840480"/>
            <a:ext cx="2011680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PAUSE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3867912"/>
            <a:ext cx="5120640" cy="510909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600" b="0" i="0" dirty="0">
                <a:solidFill>
                  <a:srgbClr val="DCE8EF"/>
                </a:solidFill>
                <a:latin typeface="Aptos"/>
              </a:rPr>
              <a:t>Will AI support your learning, or replace work you are expected to do?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5074920"/>
            <a:ext cx="8869680" cy="12344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0A3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22960" y="5303520"/>
            <a:ext cx="777240" cy="777240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2960" y="5422392"/>
            <a:ext cx="777240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700" b="1" i="0">
                <a:solidFill>
                  <a:srgbClr val="071A2C"/>
                </a:solidFill>
                <a:latin typeface="Aptos Display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5303520"/>
            <a:ext cx="2011680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CHECK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3360" y="5330952"/>
            <a:ext cx="5120640" cy="510909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600" b="0" i="0" dirty="0">
                <a:solidFill>
                  <a:srgbClr val="DCE8EF"/>
                </a:solidFill>
                <a:latin typeface="Aptos"/>
              </a:rPr>
              <a:t>Review the syllabus, assignment instructions, instructor guidance, and institutional policy.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360" y="6537960"/>
            <a:ext cx="8869680" cy="1234440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0A3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822960" y="6766560"/>
            <a:ext cx="777240" cy="777240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22960" y="6885432"/>
            <a:ext cx="777240" cy="38404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700" b="1" i="0">
                <a:solidFill>
                  <a:srgbClr val="071A2C"/>
                </a:solidFill>
                <a:latin typeface="Aptos Display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8800" y="6766560"/>
            <a:ext cx="2011680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DISCLOSE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23360" y="6793992"/>
            <a:ext cx="5120640" cy="510909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600" b="0" i="0" dirty="0">
                <a:solidFill>
                  <a:srgbClr val="DCE8EF"/>
                </a:solidFill>
                <a:latin typeface="Aptos"/>
              </a:rPr>
              <a:t>Acknowledge AI assistance when required. Be ready to explain what you used and how.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4360" y="8321040"/>
            <a:ext cx="4315968" cy="3310128"/>
          </a:xfrm>
          <a:prstGeom prst="roundRect">
            <a:avLst/>
          </a:prstGeom>
          <a:solidFill>
            <a:srgbClr val="142E3F"/>
          </a:solidFill>
          <a:ln w="12700">
            <a:solidFill>
              <a:srgbClr val="6ABF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68680" y="8540496"/>
            <a:ext cx="3767328" cy="38779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  <a:latin typeface="Aptos Display"/>
              </a:rPr>
              <a:t>Appropriate when permitted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9034272"/>
            <a:ext cx="3675887" cy="1454757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 i="0" dirty="0">
                <a:solidFill>
                  <a:srgbClr val="DCE8EF"/>
                </a:solidFill>
                <a:latin typeface="Aptos"/>
              </a:rPr>
              <a:t>• Brainstorming topics or questions
• Explaining difficult concepts
• Practicing with sample questions
• Improving organization or clarity
• Getting feedback on your original draft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148072" y="8321040"/>
            <a:ext cx="4315968" cy="3310128"/>
          </a:xfrm>
          <a:prstGeom prst="roundRect">
            <a:avLst/>
          </a:prstGeom>
          <a:solidFill>
            <a:srgbClr val="2A2030"/>
          </a:solidFill>
          <a:ln w="12700">
            <a:solidFill>
              <a:srgbClr val="C97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422392" y="8540496"/>
            <a:ext cx="3767328" cy="38779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  <a:latin typeface="Aptos Display"/>
              </a:rPr>
              <a:t>Potential integrity violations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68112" y="9034272"/>
            <a:ext cx="3675887" cy="24414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0" i="0" dirty="0">
                <a:solidFill>
                  <a:srgbClr val="DCE8EF"/>
                </a:solidFill>
                <a:latin typeface="Aptos"/>
              </a:rPr>
              <a:t>• Submitting AI-generated work as your own
• Using AI during a prohibited assessment
• Inventing quotations, citations, data, or evidence
• Uploading protected or personal information
• Skipping required analysis or original thinking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94360" y="12179808"/>
            <a:ext cx="8869680" cy="777240"/>
          </a:xfrm>
          <a:prstGeom prst="roundRect">
            <a:avLst/>
          </a:prstGeom>
          <a:solidFill>
            <a:srgbClr val="10324E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32104" y="12383673"/>
            <a:ext cx="8394192" cy="38779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400" b="1" i="0" dirty="0">
                <a:solidFill>
                  <a:srgbClr val="F8F3E8"/>
                </a:solidFill>
                <a:latin typeface="Aptos"/>
              </a:rPr>
              <a:t>When instructions are unclear, ask before submitting the work.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8680" y="13185648"/>
            <a:ext cx="8321040" cy="464743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ctr"/>
            <a:r>
              <a:rPr sz="1450" b="1" i="1" dirty="0">
                <a:solidFill>
                  <a:srgbClr val="FF0000"/>
                </a:solidFill>
                <a:latin typeface="Aptos"/>
              </a:rPr>
              <a:t>Add local examples here: approved AI tools, disclosure language, academic integrity policy, and the appropriate office/contact.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94360" y="14264640"/>
            <a:ext cx="8869680" cy="18288"/>
          </a:xfrm>
          <a:prstGeom prst="rect">
            <a:avLst/>
          </a:prstGeom>
          <a:solidFill>
            <a:srgbClr val="C69B4A"/>
          </a:solidFill>
          <a:ln w="635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594360" y="14493240"/>
            <a:ext cx="1417320" cy="658368"/>
          </a:xfrm>
          <a:prstGeom prst="round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58368" y="14593824"/>
            <a:ext cx="1289304" cy="41148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200" b="1" i="0">
                <a:solidFill>
                  <a:srgbClr val="071A2C"/>
                </a:solidFill>
                <a:latin typeface="Aptos"/>
              </a:rPr>
              <a:t>INSTITUTION
LOGO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732520" y="14429232"/>
            <a:ext cx="73152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887968" y="14648688"/>
            <a:ext cx="420624" cy="219456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400" b="1" i="0">
                <a:solidFill>
                  <a:srgbClr val="071A2C"/>
                </a:solidFill>
                <a:latin typeface="Aptos"/>
              </a:rPr>
              <a:t>QR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176272" y="1450238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Institution AI policy and support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76272" y="1477670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150" b="0" i="0">
                <a:solidFill>
                  <a:srgbClr val="DCE8EF"/>
                </a:solidFill>
                <a:latin typeface="Aptos"/>
              </a:rPr>
              <a:t>Add policy URL or QR code  •  Office/contact  •  Accessibility support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E2E97C7-4E03-BADB-0F3B-8F0DCA5DDCCB}"/>
              </a:ext>
            </a:extLst>
          </p:cNvPr>
          <p:cNvSpPr/>
          <p:nvPr/>
        </p:nvSpPr>
        <p:spPr>
          <a:xfrm>
            <a:off x="0" y="15334488"/>
            <a:ext cx="10058400" cy="201168"/>
          </a:xfrm>
          <a:prstGeom prst="rect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58400" cy="15544800"/>
          </a:xfrm>
          <a:prstGeom prst="rect">
            <a:avLst/>
          </a:prstGeom>
          <a:solidFill>
            <a:srgbClr val="071A2C"/>
          </a:solidFill>
          <a:ln w="12700">
            <a:solidFill>
              <a:srgbClr val="071A2C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58400" cy="201168"/>
          </a:xfrm>
          <a:prstGeom prst="rect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640080"/>
            <a:ext cx="8869680" cy="63402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4000" b="1" i="0" dirty="0">
                <a:solidFill>
                  <a:srgbClr val="C69B4A"/>
                </a:solidFill>
                <a:latin typeface="Aptos"/>
              </a:rPr>
              <a:t>YOUR WORK. YOUR RESPONSIBILITY.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078992"/>
            <a:ext cx="8961120" cy="104951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6700" b="1" i="0" dirty="0">
                <a:solidFill>
                  <a:srgbClr val="FFFFFF"/>
                </a:solidFill>
                <a:latin typeface="Aptos Display"/>
              </a:rPr>
              <a:t>AI Can Assist Your Work.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075688"/>
            <a:ext cx="8869680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0" i="0" dirty="0">
                <a:solidFill>
                  <a:srgbClr val="D9F4F4"/>
                </a:solidFill>
                <a:latin typeface="Aptos"/>
              </a:rPr>
              <a:t>It cannot take responsibility for 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761488"/>
            <a:ext cx="8869680" cy="41148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900" b="0" i="0">
                <a:solidFill>
                  <a:srgbClr val="F8F3E8"/>
                </a:solidFill>
                <a:latin typeface="Aptos"/>
              </a:rPr>
              <a:t>Before submitting AI-assisted work, check every part of the final product.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3429000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795528" y="3657600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95528" y="3703320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3611880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ACCURATE?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4042946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 dirty="0">
                <a:solidFill>
                  <a:srgbClr val="DCE8EF"/>
                </a:solidFill>
                <a:latin typeface="Aptos"/>
              </a:rPr>
              <a:t>Verify facts, calculations, quotations, and claims.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4690872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795528" y="4919472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95528" y="4965192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17320" y="4873752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REAL SOURCES?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32283" y="5292436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 dirty="0">
                <a:solidFill>
                  <a:srgbClr val="DCE8EF"/>
                </a:solidFill>
                <a:latin typeface="Aptos"/>
              </a:rPr>
              <a:t>Locate and read every source before citing it.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360" y="5952744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795528" y="6181344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95528" y="6227064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6135624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FAIR?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17320" y="6566690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 dirty="0">
                <a:solidFill>
                  <a:srgbClr val="DCE8EF"/>
                </a:solidFill>
                <a:latin typeface="Aptos"/>
              </a:rPr>
              <a:t>Check for stereotypes, exclusions, and biased assumptions.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4360" y="7214616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795528" y="7443216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795528" y="7488936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7320" y="7397496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PRIVATE?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17320" y="7744967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 dirty="0">
                <a:solidFill>
                  <a:srgbClr val="DCE8EF"/>
                </a:solidFill>
                <a:latin typeface="Aptos"/>
              </a:rPr>
              <a:t>Do not upload protected student, research, employee, or institutional information.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074920" y="3429000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5276088" y="3657600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276088" y="3703320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897880" y="3611880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PERMITTED?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25313" y="4029456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 dirty="0">
                <a:solidFill>
                  <a:srgbClr val="DCE8EF"/>
                </a:solidFill>
                <a:latin typeface="Aptos"/>
              </a:rPr>
              <a:t>Follow the rules for this course and assignment.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74920" y="4690872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5276088" y="4919472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276088" y="4965192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97880" y="4873752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YOURS?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897880" y="5221224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>
                <a:solidFill>
                  <a:srgbClr val="DCE8EF"/>
                </a:solidFill>
                <a:latin typeface="Aptos"/>
              </a:rPr>
              <a:t>Make sure the final work reflects your understanding, judgment, and voice.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74920" y="5952744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5276088" y="6181344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276088" y="6227064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97880" y="6135624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EXPLAINABLE?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97880" y="6483096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>
                <a:solidFill>
                  <a:srgbClr val="DCE8EF"/>
                </a:solidFill>
                <a:latin typeface="Aptos"/>
              </a:rPr>
              <a:t>Be able to defend the reasoning, methods, and conclusions you submit.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074920" y="7214616"/>
            <a:ext cx="4389120" cy="1024128"/>
          </a:xfrm>
          <a:prstGeom prst="roundRect">
            <a:avLst/>
          </a:prstGeom>
          <a:solidFill>
            <a:srgbClr val="0B253B"/>
          </a:solidFill>
          <a:ln w="12700">
            <a:solidFill>
              <a:srgbClr val="0577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/>
          <p:cNvSpPr/>
          <p:nvPr/>
        </p:nvSpPr>
        <p:spPr>
          <a:xfrm>
            <a:off x="5276088" y="7443216"/>
            <a:ext cx="475488" cy="475488"/>
          </a:xfrm>
          <a:prstGeom prst="ellipse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5276088" y="7488936"/>
            <a:ext cx="475488" cy="32004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600" b="1" i="0">
                <a:solidFill>
                  <a:srgbClr val="071A2C"/>
                </a:solidFill>
                <a:latin typeface="Aptos Display"/>
              </a:rPr>
              <a:t>✓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97880" y="7397496"/>
            <a:ext cx="3383279" cy="449354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Aptos Display"/>
              </a:rPr>
              <a:t>DISCLOSED?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879593" y="7818120"/>
            <a:ext cx="3383279" cy="38404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250" b="0" i="0">
                <a:solidFill>
                  <a:srgbClr val="DCE8EF"/>
                </a:solidFill>
                <a:latin typeface="Aptos"/>
              </a:rPr>
              <a:t>Identify AI assistance when required.</a:t>
            </a:r>
          </a:p>
        </p:txBody>
      </p:sp>
      <p:sp>
        <p:nvSpPr>
          <p:cNvPr id="49" name="Oval 48"/>
          <p:cNvSpPr/>
          <p:nvPr/>
        </p:nvSpPr>
        <p:spPr>
          <a:xfrm>
            <a:off x="4160520" y="8823960"/>
            <a:ext cx="1977044" cy="1898904"/>
          </a:xfrm>
          <a:prstGeom prst="ellipse">
            <a:avLst/>
          </a:prstGeom>
          <a:solidFill>
            <a:srgbClr val="C69B4A">
              <a:alpha val="95000"/>
            </a:srgbClr>
          </a:solidFill>
          <a:ln w="12700">
            <a:solidFill>
              <a:srgbClr val="E2C1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280362" y="9229326"/>
            <a:ext cx="1737360" cy="63402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4000" b="1" i="0" dirty="0">
                <a:solidFill>
                  <a:srgbClr val="071A2C"/>
                </a:solidFill>
                <a:latin typeface="Aptos Display"/>
              </a:rPr>
              <a:t>YOU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210792" y="9773412"/>
            <a:ext cx="3931920" cy="26468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ctr"/>
            <a:r>
              <a:rPr sz="1600" b="1" i="0" dirty="0">
                <a:solidFill>
                  <a:srgbClr val="D9F4F4"/>
                </a:solidFill>
                <a:latin typeface="Aptos"/>
              </a:rPr>
              <a:t>remain responsible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94360" y="11521440"/>
            <a:ext cx="8869680" cy="896112"/>
          </a:xfrm>
          <a:prstGeom prst="roundRect">
            <a:avLst/>
          </a:prstGeom>
          <a:solidFill>
            <a:srgbClr val="10324E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832104" y="11784741"/>
            <a:ext cx="8394192" cy="387798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2400" b="1" i="0" dirty="0">
                <a:solidFill>
                  <a:srgbClr val="F8F3E8"/>
                </a:solidFill>
                <a:latin typeface="Aptos"/>
              </a:rPr>
              <a:t>Your name is on the work. The responsibility is yours.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68680" y="12819888"/>
            <a:ext cx="8321040" cy="757130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ctr"/>
            <a:r>
              <a:rPr sz="2400" b="0" i="1" dirty="0">
                <a:solidFill>
                  <a:schemeClr val="bg1"/>
                </a:solidFill>
                <a:latin typeface="Aptos"/>
              </a:rPr>
              <a:t>Use AI to support thinking, not to replace it. Verify, revise, and be ready to explain what you submit.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94360" y="14264640"/>
            <a:ext cx="8869680" cy="18288"/>
          </a:xfrm>
          <a:prstGeom prst="rect">
            <a:avLst/>
          </a:prstGeom>
          <a:solidFill>
            <a:srgbClr val="C69B4A"/>
          </a:solidFill>
          <a:ln w="635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55"/>
          <p:cNvSpPr/>
          <p:nvPr/>
        </p:nvSpPr>
        <p:spPr>
          <a:xfrm>
            <a:off x="594360" y="14493240"/>
            <a:ext cx="1417320" cy="658368"/>
          </a:xfrm>
          <a:prstGeom prst="round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658368" y="14593824"/>
            <a:ext cx="1289304" cy="41148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200" b="1" i="0">
                <a:solidFill>
                  <a:srgbClr val="071A2C"/>
                </a:solidFill>
                <a:latin typeface="Aptos"/>
              </a:rPr>
              <a:t>INSTITUTION
LOGO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8732520" y="14429232"/>
            <a:ext cx="73152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8887968" y="14648688"/>
            <a:ext cx="420624" cy="219456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400" b="1" i="0">
                <a:solidFill>
                  <a:srgbClr val="071A2C"/>
                </a:solidFill>
                <a:latin typeface="Aptos"/>
              </a:rPr>
              <a:t>QR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176272" y="1450238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Institution AI policy and support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176272" y="1477670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150" b="0" i="0">
                <a:solidFill>
                  <a:srgbClr val="DCE8EF"/>
                </a:solidFill>
                <a:latin typeface="Aptos"/>
              </a:rPr>
              <a:t>Add policy URL or QR code  •  Office/contact  •  Accessibility support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C1F1458-C992-6ED6-E860-F72A2CB28FB5}"/>
              </a:ext>
            </a:extLst>
          </p:cNvPr>
          <p:cNvSpPr/>
          <p:nvPr/>
        </p:nvSpPr>
        <p:spPr>
          <a:xfrm>
            <a:off x="0" y="15331440"/>
            <a:ext cx="10058400" cy="201168"/>
          </a:xfrm>
          <a:prstGeom prst="rect">
            <a:avLst/>
          </a:prstGeom>
          <a:solidFill>
            <a:srgbClr val="C69B4A"/>
          </a:solidFill>
          <a:ln w="12700">
            <a:solidFill>
              <a:srgbClr val="C69B4A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20032F-8DD5-195B-0A04-93BCD45CF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1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51688E-7106-86EA-C9FF-7DFE91214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3910"/>
            <a:ext cx="10058400" cy="15698709"/>
          </a:xfrm>
          <a:prstGeom prst="rect">
            <a:avLst/>
          </a:prstGeom>
        </p:spPr>
      </p:pic>
      <p:sp>
        <p:nvSpPr>
          <p:cNvPr id="5" name="Rounded Rectangle 43">
            <a:extLst>
              <a:ext uri="{FF2B5EF4-FFF2-40B4-BE49-F238E27FC236}">
                <a16:creationId xmlns:a16="http://schemas.microsoft.com/office/drawing/2014/main" id="{95E95FC3-B432-4021-9D58-DC0AC893EC61}"/>
              </a:ext>
            </a:extLst>
          </p:cNvPr>
          <p:cNvSpPr/>
          <p:nvPr/>
        </p:nvSpPr>
        <p:spPr>
          <a:xfrm>
            <a:off x="594360" y="14493240"/>
            <a:ext cx="1417320" cy="658368"/>
          </a:xfrm>
          <a:prstGeom prst="round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9DFD82-E0C4-F99B-D213-766D52F0C036}"/>
              </a:ext>
            </a:extLst>
          </p:cNvPr>
          <p:cNvSpPr txBox="1"/>
          <p:nvPr/>
        </p:nvSpPr>
        <p:spPr>
          <a:xfrm>
            <a:off x="658368" y="14593824"/>
            <a:ext cx="1289304" cy="41148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200" b="1" i="0" dirty="0">
                <a:solidFill>
                  <a:srgbClr val="071A2C"/>
                </a:solidFill>
                <a:latin typeface="Aptos"/>
              </a:rPr>
              <a:t>INSTITUTION
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8B4C18-6C81-CB1E-8E8C-F11CEB17324D}"/>
              </a:ext>
            </a:extLst>
          </p:cNvPr>
          <p:cNvSpPr txBox="1"/>
          <p:nvPr/>
        </p:nvSpPr>
        <p:spPr>
          <a:xfrm>
            <a:off x="2148840" y="14750437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00" b="1" i="0" dirty="0">
                <a:latin typeface="Aptos"/>
              </a:rPr>
              <a:t>Institution AI policy and support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2B5814-7040-B621-9A16-1B47DAA6B141}"/>
              </a:ext>
            </a:extLst>
          </p:cNvPr>
          <p:cNvSpPr txBox="1"/>
          <p:nvPr/>
        </p:nvSpPr>
        <p:spPr>
          <a:xfrm>
            <a:off x="2148840" y="14964189"/>
            <a:ext cx="6355080" cy="19543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150" b="0" i="0" dirty="0">
                <a:latin typeface="Aptos"/>
              </a:rPr>
              <a:t>Add policy URL or QR code  •  Office/contact  •  Accessibility support</a:t>
            </a:r>
          </a:p>
        </p:txBody>
      </p:sp>
      <p:sp>
        <p:nvSpPr>
          <p:cNvPr id="13" name="Rounded Rectangle 35">
            <a:extLst>
              <a:ext uri="{FF2B5EF4-FFF2-40B4-BE49-F238E27FC236}">
                <a16:creationId xmlns:a16="http://schemas.microsoft.com/office/drawing/2014/main" id="{A36D482D-6EE9-4822-5A23-AFB0E2CF53C2}"/>
              </a:ext>
            </a:extLst>
          </p:cNvPr>
          <p:cNvSpPr/>
          <p:nvPr/>
        </p:nvSpPr>
        <p:spPr>
          <a:xfrm>
            <a:off x="8732520" y="14429232"/>
            <a:ext cx="73152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9EAD43-73B4-76EF-3803-0C9880EB84F0}"/>
              </a:ext>
            </a:extLst>
          </p:cNvPr>
          <p:cNvSpPr txBox="1"/>
          <p:nvPr/>
        </p:nvSpPr>
        <p:spPr>
          <a:xfrm>
            <a:off x="8887968" y="14648688"/>
            <a:ext cx="420624" cy="219456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400" b="1" i="0" dirty="0">
                <a:solidFill>
                  <a:srgbClr val="071A2C"/>
                </a:solidFill>
                <a:latin typeface="Aptos"/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324433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7D2F54-6804-8511-CA7D-6EBEF0BC1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5" name="Rounded Rectangle 43">
            <a:extLst>
              <a:ext uri="{FF2B5EF4-FFF2-40B4-BE49-F238E27FC236}">
                <a16:creationId xmlns:a16="http://schemas.microsoft.com/office/drawing/2014/main" id="{5C6D6384-5638-8128-5A9A-A1DF7AA9E161}"/>
              </a:ext>
            </a:extLst>
          </p:cNvPr>
          <p:cNvSpPr/>
          <p:nvPr/>
        </p:nvSpPr>
        <p:spPr>
          <a:xfrm>
            <a:off x="594360" y="14493240"/>
            <a:ext cx="1417320" cy="658368"/>
          </a:xfrm>
          <a:prstGeom prst="round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0C4A2E-0B71-FB90-A744-E564F596E311}"/>
              </a:ext>
            </a:extLst>
          </p:cNvPr>
          <p:cNvSpPr txBox="1"/>
          <p:nvPr/>
        </p:nvSpPr>
        <p:spPr>
          <a:xfrm>
            <a:off x="658368" y="14593824"/>
            <a:ext cx="1289304" cy="41148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200" b="1" i="0" dirty="0">
                <a:solidFill>
                  <a:srgbClr val="071A2C"/>
                </a:solidFill>
                <a:latin typeface="Aptos"/>
              </a:rPr>
              <a:t>INSTITUTION
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D46B8F-4B07-E80B-7CD3-8746C4C7F3EF}"/>
              </a:ext>
            </a:extLst>
          </p:cNvPr>
          <p:cNvSpPr txBox="1"/>
          <p:nvPr/>
        </p:nvSpPr>
        <p:spPr>
          <a:xfrm>
            <a:off x="2176272" y="1450238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00" b="1" i="0" dirty="0">
                <a:latin typeface="Aptos"/>
              </a:rPr>
              <a:t>Institution AI policy and support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A58C53-339E-2925-C564-8B3C4B013C51}"/>
              </a:ext>
            </a:extLst>
          </p:cNvPr>
          <p:cNvSpPr txBox="1"/>
          <p:nvPr/>
        </p:nvSpPr>
        <p:spPr>
          <a:xfrm>
            <a:off x="2176272" y="14776704"/>
            <a:ext cx="6355080" cy="19543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150" b="0" i="0" dirty="0">
                <a:latin typeface="Aptos"/>
              </a:rPr>
              <a:t>Add policy URL or QR code  •  Office/contact  •  Accessibility support</a:t>
            </a:r>
          </a:p>
        </p:txBody>
      </p:sp>
      <p:sp>
        <p:nvSpPr>
          <p:cNvPr id="13" name="Rounded Rectangle 35">
            <a:extLst>
              <a:ext uri="{FF2B5EF4-FFF2-40B4-BE49-F238E27FC236}">
                <a16:creationId xmlns:a16="http://schemas.microsoft.com/office/drawing/2014/main" id="{72DD0608-CF7C-AC44-5A45-B4184BD86629}"/>
              </a:ext>
            </a:extLst>
          </p:cNvPr>
          <p:cNvSpPr/>
          <p:nvPr/>
        </p:nvSpPr>
        <p:spPr>
          <a:xfrm>
            <a:off x="8732520" y="14429232"/>
            <a:ext cx="73152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A2D3A6-DC66-5030-D0EB-84BDFDEB3002}"/>
              </a:ext>
            </a:extLst>
          </p:cNvPr>
          <p:cNvSpPr txBox="1"/>
          <p:nvPr/>
        </p:nvSpPr>
        <p:spPr>
          <a:xfrm>
            <a:off x="8887968" y="14648688"/>
            <a:ext cx="420624" cy="219456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400" b="1" i="0" dirty="0">
                <a:solidFill>
                  <a:srgbClr val="071A2C"/>
                </a:solidFill>
                <a:latin typeface="Aptos"/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2679984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02F4C2-21A9-B306-C3D9-71E932899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5" name="Rounded Rectangle 43">
            <a:extLst>
              <a:ext uri="{FF2B5EF4-FFF2-40B4-BE49-F238E27FC236}">
                <a16:creationId xmlns:a16="http://schemas.microsoft.com/office/drawing/2014/main" id="{A0557EB6-FEFA-FEAD-DFDC-F94E57A207F5}"/>
              </a:ext>
            </a:extLst>
          </p:cNvPr>
          <p:cNvSpPr/>
          <p:nvPr/>
        </p:nvSpPr>
        <p:spPr>
          <a:xfrm>
            <a:off x="594360" y="14493240"/>
            <a:ext cx="1417320" cy="658368"/>
          </a:xfrm>
          <a:prstGeom prst="round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FEAA07-4AB8-1136-0C43-0A647CCC297B}"/>
              </a:ext>
            </a:extLst>
          </p:cNvPr>
          <p:cNvSpPr txBox="1"/>
          <p:nvPr/>
        </p:nvSpPr>
        <p:spPr>
          <a:xfrm>
            <a:off x="658368" y="14593824"/>
            <a:ext cx="1289304" cy="411480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200" b="1" i="0" dirty="0">
                <a:solidFill>
                  <a:srgbClr val="071A2C"/>
                </a:solidFill>
                <a:latin typeface="Aptos"/>
              </a:rPr>
              <a:t>INSTITUTION
LOGO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AF25FF-2C05-88A4-B61A-1A3D57A968E5}"/>
              </a:ext>
            </a:extLst>
          </p:cNvPr>
          <p:cNvSpPr txBox="1"/>
          <p:nvPr/>
        </p:nvSpPr>
        <p:spPr>
          <a:xfrm>
            <a:off x="2176272" y="14502384"/>
            <a:ext cx="6355080" cy="219456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300" b="1" i="0" dirty="0">
                <a:latin typeface="Aptos"/>
              </a:rPr>
              <a:t>Institution AI policy and support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585340-43AE-09E7-F8FB-A089E37FFE84}"/>
              </a:ext>
            </a:extLst>
          </p:cNvPr>
          <p:cNvSpPr txBox="1"/>
          <p:nvPr/>
        </p:nvSpPr>
        <p:spPr>
          <a:xfrm>
            <a:off x="2176272" y="14776704"/>
            <a:ext cx="6355080" cy="195438"/>
          </a:xfrm>
          <a:prstGeom prst="rect">
            <a:avLst/>
          </a:prstGeom>
          <a:noFill/>
        </p:spPr>
        <p:txBody>
          <a:bodyPr wrap="square" lIns="18288" tIns="9144" rIns="18288" bIns="9144">
            <a:spAutoFit/>
          </a:bodyPr>
          <a:lstStyle/>
          <a:p>
            <a:pPr algn="l"/>
            <a:r>
              <a:rPr sz="1150" i="0" dirty="0">
                <a:latin typeface="Aptos"/>
              </a:rPr>
              <a:t>Add policy URL or QR code  •  Office/contact  •  Accessibility support</a:t>
            </a:r>
          </a:p>
        </p:txBody>
      </p:sp>
      <p:sp>
        <p:nvSpPr>
          <p:cNvPr id="13" name="Rounded Rectangle 35">
            <a:extLst>
              <a:ext uri="{FF2B5EF4-FFF2-40B4-BE49-F238E27FC236}">
                <a16:creationId xmlns:a16="http://schemas.microsoft.com/office/drawing/2014/main" id="{7ABE51A0-676E-1F92-DEED-35AC38676938}"/>
              </a:ext>
            </a:extLst>
          </p:cNvPr>
          <p:cNvSpPr/>
          <p:nvPr/>
        </p:nvSpPr>
        <p:spPr>
          <a:xfrm>
            <a:off x="8732520" y="14429232"/>
            <a:ext cx="73152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69B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42F26D-63EE-40C2-513D-CA44162C45F1}"/>
              </a:ext>
            </a:extLst>
          </p:cNvPr>
          <p:cNvSpPr txBox="1"/>
          <p:nvPr/>
        </p:nvSpPr>
        <p:spPr>
          <a:xfrm>
            <a:off x="8887968" y="14648688"/>
            <a:ext cx="420624" cy="219456"/>
          </a:xfrm>
          <a:prstGeom prst="rect">
            <a:avLst/>
          </a:prstGeom>
          <a:noFill/>
        </p:spPr>
        <p:txBody>
          <a:bodyPr wrap="square" lIns="18288" tIns="9144" rIns="18288" bIns="9144" anchor="ctr">
            <a:spAutoFit/>
          </a:bodyPr>
          <a:lstStyle/>
          <a:p>
            <a:pPr algn="ctr"/>
            <a:r>
              <a:rPr sz="1400" b="1" i="0" dirty="0">
                <a:solidFill>
                  <a:srgbClr val="071A2C"/>
                </a:solidFill>
                <a:latin typeface="Aptos"/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2752201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696</Words>
  <Application>Microsoft Office PowerPoint</Application>
  <PresentationFormat>Custom</PresentationFormat>
  <Paragraphs>101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Segoe UI 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Juline Mills</cp:lastModifiedBy>
  <cp:revision>5</cp:revision>
  <dcterms:created xsi:type="dcterms:W3CDTF">2013-01-27T09:14:16Z</dcterms:created>
  <dcterms:modified xsi:type="dcterms:W3CDTF">2026-08-13T01:19:19Z</dcterms:modified>
  <cp:category/>
</cp:coreProperties>
</file>